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5"/>
  </p:handoutMasterIdLst>
  <p:sldIdLst>
    <p:sldId id="312" r:id="rId3"/>
    <p:sldId id="314" r:id="rId5"/>
    <p:sldId id="610" r:id="rId6"/>
    <p:sldId id="666" r:id="rId7"/>
    <p:sldId id="667" r:id="rId8"/>
    <p:sldId id="668" r:id="rId9"/>
    <p:sldId id="690" r:id="rId10"/>
    <p:sldId id="697" r:id="rId11"/>
    <p:sldId id="698" r:id="rId12"/>
    <p:sldId id="691" r:id="rId13"/>
    <p:sldId id="740" r:id="rId14"/>
    <p:sldId id="741" r:id="rId15"/>
    <p:sldId id="692" r:id="rId16"/>
    <p:sldId id="670" r:id="rId17"/>
    <p:sldId id="671" r:id="rId18"/>
    <p:sldId id="672" r:id="rId19"/>
    <p:sldId id="743" r:id="rId20"/>
    <p:sldId id="742" r:id="rId21"/>
    <p:sldId id="673" r:id="rId22"/>
    <p:sldId id="675" r:id="rId23"/>
    <p:sldId id="704" r:id="rId24"/>
    <p:sldId id="705" r:id="rId25"/>
    <p:sldId id="708" r:id="rId26"/>
    <p:sldId id="709" r:id="rId27"/>
    <p:sldId id="745" r:id="rId28"/>
    <p:sldId id="746" r:id="rId29"/>
    <p:sldId id="747" r:id="rId30"/>
    <p:sldId id="744" r:id="rId31"/>
    <p:sldId id="748" r:id="rId32"/>
    <p:sldId id="749" r:id="rId33"/>
    <p:sldId id="750" r:id="rId34"/>
    <p:sldId id="751" r:id="rId35"/>
    <p:sldId id="752" r:id="rId36"/>
    <p:sldId id="754" r:id="rId37"/>
    <p:sldId id="755" r:id="rId38"/>
    <p:sldId id="756" r:id="rId39"/>
    <p:sldId id="757" r:id="rId40"/>
    <p:sldId id="758" r:id="rId41"/>
    <p:sldId id="701" r:id="rId42"/>
    <p:sldId id="712" r:id="rId43"/>
    <p:sldId id="713" r:id="rId44"/>
    <p:sldId id="714" r:id="rId45"/>
    <p:sldId id="715" r:id="rId46"/>
    <p:sldId id="737" r:id="rId47"/>
    <p:sldId id="739" r:id="rId48"/>
    <p:sldId id="738" r:id="rId49"/>
    <p:sldId id="760" r:id="rId50"/>
    <p:sldId id="759" r:id="rId51"/>
    <p:sldId id="761" r:id="rId52"/>
    <p:sldId id="762" r:id="rId53"/>
    <p:sldId id="763" r:id="rId54"/>
  </p:sldIdLst>
  <p:sldSz cx="12192000" cy="6858000"/>
  <p:notesSz cx="6858000" cy="9144000"/>
  <p:custDataLst>
    <p:tags r:id="rId59"/>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3" autoAdjust="0"/>
    <p:restoredTop sz="92061" autoAdjust="0"/>
  </p:normalViewPr>
  <p:slideViewPr>
    <p:cSldViewPr snapToGrid="0">
      <p:cViewPr varScale="1">
        <p:scale>
          <a:sx n="104" d="100"/>
          <a:sy n="104" d="100"/>
        </p:scale>
        <p:origin x="816"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b="1"/>
            </a:lvl1pPr>
          </a:lstStyle>
          <a:p>
            <a:pPr lvl="0"/>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hyperlink" Target="https://docs.spring.io/spring-security/reference/servlet/index.html"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hyperlink" Target="https://docs.spring.io/spring-security/reference/servlet/index.html" TargetMode="Externa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docs.spring.io/spring-security/reference/servlet/index.ht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demo" TargetMode="Externa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demo" TargetMode="Externa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demo" TargetMode="Externa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demo" TargetMode="Externa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hyperlink" Target="https://docs.spring.io/spring-security/reference/servlet/authentication/passwords/form.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security-userdetails-demo" TargetMode="Externa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security-userdetails-demo" TargetMode="Externa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ee.com/buptnetwork/spring-security-userdetails-demo" TargetMode="Externa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hyperlink" Target="https://www.ruanyifeng.com/blog/2019/04/oauth-grant-types.html" TargetMode="Externa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hyperlink" Target="https://www.ruanyifeng.com/blog/2019/04/oauth-grant-types.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hyperlink" Target="https://gitee.com/buptnetwork/spring-security-oauth-demo" TargetMode="External"/><Relationship Id="rId2" Type="http://schemas.openxmlformats.org/officeDocument/2006/relationships/image" Target="../media/image61.png"/><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hyperlink" Target="https://gitee.com/buptnetwork/spring-security-oauth-demo" TargetMode="External"/><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hyperlink" Target="http://shiro.apache.org/"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ocs.spring.io/spring-security/reference/servlet/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10</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Web</a:t>
            </a:r>
            <a:r>
              <a:rPr lang="zh-CN" altLang="en-US" sz="2000" dirty="0">
                <a:solidFill>
                  <a:schemeClr val="bg1"/>
                </a:solidFill>
                <a:latin typeface="+mn-ea"/>
                <a:ea typeface="+mn-ea"/>
                <a:cs typeface="Lao UI" panose="020B0502040204020203" pitchFamily="34" charset="0"/>
              </a:rPr>
              <a:t>认证与授权框架</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基于表达式的权限控制示例：</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1478972" y="2526704"/>
            <a:ext cx="9058437" cy="35692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框架原理图</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2"/>
          <a:stretch>
            <a:fillRect/>
          </a:stretch>
        </p:blipFill>
        <p:spPr>
          <a:xfrm>
            <a:off x="4478020" y="1583690"/>
            <a:ext cx="7037070" cy="48247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Authentication </a:t>
            </a:r>
            <a:r>
              <a:rPr lang="zh-CN" altLang="en-US" sz="2000" dirty="0"/>
              <a:t>框架</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645160" y="2435860"/>
            <a:ext cx="4730750" cy="1743075"/>
          </a:xfrm>
          <a:prstGeom prst="rect">
            <a:avLst/>
          </a:prstGeom>
        </p:spPr>
      </p:pic>
      <p:pic>
        <p:nvPicPr>
          <p:cNvPr id="5" name="图片 4"/>
          <p:cNvPicPr>
            <a:picLocks noChangeAspect="1"/>
          </p:cNvPicPr>
          <p:nvPr/>
        </p:nvPicPr>
        <p:blipFill>
          <a:blip r:embed="rId3"/>
          <a:stretch>
            <a:fillRect/>
          </a:stretch>
        </p:blipFill>
        <p:spPr>
          <a:xfrm>
            <a:off x="316230" y="4484370"/>
            <a:ext cx="11468735" cy="1649730"/>
          </a:xfrm>
          <a:prstGeom prst="rect">
            <a:avLst/>
          </a:prstGeom>
        </p:spPr>
      </p:pic>
      <p:sp>
        <p:nvSpPr>
          <p:cNvPr id="7" name="文本框 6"/>
          <p:cNvSpPr txBox="1"/>
          <p:nvPr/>
        </p:nvSpPr>
        <p:spPr>
          <a:xfrm>
            <a:off x="5589905" y="1348740"/>
            <a:ext cx="5415915" cy="2861310"/>
          </a:xfrm>
          <a:prstGeom prst="rect">
            <a:avLst/>
          </a:prstGeom>
          <a:noFill/>
        </p:spPr>
        <p:txBody>
          <a:bodyPr wrap="square" rtlCol="0" anchor="t">
            <a:spAutoFit/>
          </a:bodyPr>
          <a:p>
            <a:pPr>
              <a:lnSpc>
                <a:spcPct val="150000"/>
              </a:lnSpc>
            </a:pPr>
            <a:r>
              <a:rPr lang="zh-CN" altLang="en-US" sz="2000"/>
              <a:t>SecurityContext：包含当前认证主体的上下文</a:t>
            </a:r>
            <a:endParaRPr lang="zh-CN" altLang="en-US" sz="2000"/>
          </a:p>
          <a:p>
            <a:pPr>
              <a:lnSpc>
                <a:spcPct val="150000"/>
              </a:lnSpc>
            </a:pPr>
            <a:r>
              <a:rPr lang="en-US" altLang="zh-CN" sz="2000"/>
              <a:t>Authentication</a:t>
            </a:r>
            <a:r>
              <a:rPr lang="zh-CN" altLang="en-US" sz="2000"/>
              <a:t>：认证主体</a:t>
            </a:r>
            <a:endParaRPr lang="zh-CN" altLang="en-US" sz="2000"/>
          </a:p>
          <a:p>
            <a:pPr>
              <a:lnSpc>
                <a:spcPct val="150000"/>
              </a:lnSpc>
            </a:pPr>
            <a:r>
              <a:rPr lang="en-US" altLang="zh-CN" sz="2000"/>
              <a:t>Principal</a:t>
            </a:r>
            <a:r>
              <a:rPr lang="zh-CN" altLang="en-US" sz="2000"/>
              <a:t>：主体信息</a:t>
            </a:r>
            <a:endParaRPr lang="zh-CN" altLang="en-US" sz="2000"/>
          </a:p>
          <a:p>
            <a:pPr>
              <a:lnSpc>
                <a:spcPct val="150000"/>
              </a:lnSpc>
            </a:pPr>
            <a:r>
              <a:rPr lang="en-US" altLang="zh-CN" sz="2000"/>
              <a:t>Credentials: 主体凭据</a:t>
            </a:r>
            <a:endParaRPr lang="en-US" altLang="zh-CN" sz="2000"/>
          </a:p>
          <a:p>
            <a:pPr>
              <a:lnSpc>
                <a:spcPct val="150000"/>
              </a:lnSpc>
            </a:pPr>
            <a:r>
              <a:rPr lang="en-US" altLang="zh-CN" sz="2000"/>
              <a:t>Authorities</a:t>
            </a:r>
            <a:r>
              <a:rPr lang="zh-CN" altLang="en-US" sz="2000"/>
              <a:t>：主体的权限列表</a:t>
            </a:r>
            <a:endParaRPr lang="en-US" altLang="zh-CN" sz="2000"/>
          </a:p>
          <a:p>
            <a:pPr>
              <a:lnSpc>
                <a:spcPct val="150000"/>
              </a:lnSpc>
            </a:pPr>
            <a:endParaRPr lang="zh-CN" altLang="en-US" sz="2000"/>
          </a:p>
        </p:txBody>
      </p:sp>
      <p:sp>
        <p:nvSpPr>
          <p:cNvPr id="8" name="文本框 7"/>
          <p:cNvSpPr txBox="1"/>
          <p:nvPr/>
        </p:nvSpPr>
        <p:spPr>
          <a:xfrm>
            <a:off x="3775710" y="6189345"/>
            <a:ext cx="3230880" cy="398780"/>
          </a:xfrm>
          <a:prstGeom prst="rect">
            <a:avLst/>
          </a:prstGeom>
          <a:noFill/>
        </p:spPr>
        <p:txBody>
          <a:bodyPr wrap="none" rtlCol="0">
            <a:spAutoFit/>
          </a:bodyPr>
          <a:p>
            <a:r>
              <a:rPr lang="zh-CN" altLang="en-US" sz="2000"/>
              <a:t>获取当前登录的用户及权限</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的引入方式，在创建</a:t>
            </a:r>
            <a:r>
              <a:rPr lang="en-US" altLang="zh-CN" sz="2000" dirty="0"/>
              <a:t>spring boot</a:t>
            </a:r>
            <a:r>
              <a:rPr lang="zh-CN" altLang="en-US" sz="2000" dirty="0"/>
              <a:t>项目时勾选</a:t>
            </a:r>
            <a:r>
              <a:rPr lang="en-US" altLang="zh-CN" sz="2000" dirty="0"/>
              <a:t>security</a:t>
            </a:r>
            <a:r>
              <a:rPr lang="zh-CN" altLang="en-US" sz="2000" dirty="0"/>
              <a:t>中的</a:t>
            </a:r>
            <a:r>
              <a:rPr lang="en-US" altLang="zh-CN" sz="2000" dirty="0"/>
              <a:t>Spring Security</a:t>
            </a:r>
            <a:r>
              <a:rPr lang="zh-CN" altLang="en-US" sz="2000" dirty="0"/>
              <a:t>或者直接在</a:t>
            </a:r>
            <a:r>
              <a:rPr lang="en-US" altLang="zh-CN" sz="2000" dirty="0"/>
              <a:t>POM.xml</a:t>
            </a:r>
            <a:r>
              <a:rPr lang="zh-CN" altLang="en-US" sz="2000" dirty="0"/>
              <a:t>中添加下面的</a:t>
            </a:r>
            <a:r>
              <a:rPr lang="zh-CN" altLang="en-US" sz="2000" dirty="0">
                <a:sym typeface="+mn-ea"/>
              </a:rPr>
              <a:t>依赖</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397168" y="5236557"/>
            <a:ext cx="7257506" cy="1328329"/>
          </a:xfrm>
          <a:prstGeom prst="rect">
            <a:avLst/>
          </a:prstGeom>
        </p:spPr>
      </p:pic>
      <p:pic>
        <p:nvPicPr>
          <p:cNvPr id="6" name="图片 5"/>
          <p:cNvPicPr>
            <a:picLocks noChangeAspect="1"/>
          </p:cNvPicPr>
          <p:nvPr/>
        </p:nvPicPr>
        <p:blipFill>
          <a:blip r:embed="rId2"/>
          <a:stretch>
            <a:fillRect/>
          </a:stretch>
        </p:blipFill>
        <p:spPr>
          <a:xfrm>
            <a:off x="1281430" y="2288540"/>
            <a:ext cx="10180320" cy="2542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a:t>
            </a:r>
            <a:r>
              <a:rPr lang="en-US" altLang="zh-CN" sz="2000" dirty="0">
                <a:latin typeface="宋体" pitchFamily="2" charset="-122"/>
                <a:ea typeface="宋体" pitchFamily="2" charset="-122"/>
              </a:rPr>
              <a:t>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创建</a:t>
            </a:r>
            <a:r>
              <a:rPr lang="en-US" altLang="zh-CN" sz="2000" dirty="0">
                <a:sym typeface="+mn-ea"/>
              </a:rPr>
              <a:t>spring boot</a:t>
            </a:r>
            <a:r>
              <a:rPr lang="zh-CN" altLang="en-US" sz="2000" dirty="0">
                <a:sym typeface="+mn-ea"/>
              </a:rPr>
              <a:t>项目</a:t>
            </a:r>
            <a:r>
              <a:rPr lang="en-US" altLang="zh-CN" sz="2000" dirty="0">
                <a:sym typeface="+mn-ea"/>
              </a:rPr>
              <a:t>spring-security-demo,</a:t>
            </a:r>
            <a:r>
              <a:rPr lang="zh-CN" altLang="en-US" sz="2000" dirty="0">
                <a:sym typeface="+mn-ea"/>
              </a:rPr>
              <a:t>勾选如下图有所示的依赖：</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1198880" y="2400300"/>
            <a:ext cx="4112260" cy="4133850"/>
          </a:xfrm>
          <a:prstGeom prst="rect">
            <a:avLst/>
          </a:prstGeom>
        </p:spPr>
      </p:pic>
      <p:pic>
        <p:nvPicPr>
          <p:cNvPr id="7" name="图片 6"/>
          <p:cNvPicPr>
            <a:picLocks noChangeAspect="1"/>
          </p:cNvPicPr>
          <p:nvPr/>
        </p:nvPicPr>
        <p:blipFill>
          <a:blip r:embed="rId2"/>
          <a:stretch>
            <a:fillRect/>
          </a:stretch>
        </p:blipFill>
        <p:spPr>
          <a:xfrm>
            <a:off x="5773420" y="2874645"/>
            <a:ext cx="5600700" cy="2730500"/>
          </a:xfrm>
          <a:prstGeom prst="rect">
            <a:avLst/>
          </a:prstGeom>
        </p:spPr>
      </p:pic>
      <p:sp>
        <p:nvSpPr>
          <p:cNvPr id="8" name="文本框 7"/>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3" action="ppaction://hlinkfile"/>
              </a:rPr>
              <a:t>https://gitee.com/buptnetwork/spring-security-demo</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运行项目观察控制台输出，浏览器访问系统</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8" name="文本框 7"/>
          <p:cNvSpPr txBox="1"/>
          <p:nvPr/>
        </p:nvSpPr>
        <p:spPr>
          <a:xfrm>
            <a:off x="530094" y="4816153"/>
            <a:ext cx="2262158" cy="369332"/>
          </a:xfrm>
          <a:prstGeom prst="rect">
            <a:avLst/>
          </a:prstGeom>
          <a:noFill/>
        </p:spPr>
        <p:txBody>
          <a:bodyPr wrap="none" rtlCol="0">
            <a:spAutoFit/>
          </a:bodyPr>
          <a:lstStyle/>
          <a:p>
            <a:r>
              <a:rPr lang="zh-CN" altLang="en-US" dirty="0"/>
              <a:t>控制台输出随机密码</a:t>
            </a:r>
            <a:endParaRPr lang="zh-CN" altLang="en-US" dirty="0"/>
          </a:p>
        </p:txBody>
      </p:sp>
      <p:pic>
        <p:nvPicPr>
          <p:cNvPr id="9" name="图片 8"/>
          <p:cNvPicPr>
            <a:picLocks noChangeAspect="1"/>
          </p:cNvPicPr>
          <p:nvPr/>
        </p:nvPicPr>
        <p:blipFill>
          <a:blip r:embed="rId1"/>
          <a:stretch>
            <a:fillRect/>
          </a:stretch>
        </p:blipFill>
        <p:spPr>
          <a:xfrm>
            <a:off x="3359150" y="2345055"/>
            <a:ext cx="3302635" cy="2167890"/>
          </a:xfrm>
          <a:prstGeom prst="rect">
            <a:avLst/>
          </a:prstGeom>
        </p:spPr>
      </p:pic>
      <p:sp>
        <p:nvSpPr>
          <p:cNvPr id="10" name="文本框 9"/>
          <p:cNvSpPr txBox="1"/>
          <p:nvPr/>
        </p:nvSpPr>
        <p:spPr>
          <a:xfrm>
            <a:off x="7097395" y="2875280"/>
            <a:ext cx="4704080" cy="922020"/>
          </a:xfrm>
          <a:prstGeom prst="rect">
            <a:avLst/>
          </a:prstGeom>
          <a:noFill/>
        </p:spPr>
        <p:txBody>
          <a:bodyPr wrap="square" rtlCol="0">
            <a:spAutoFit/>
          </a:bodyPr>
          <a:lstStyle/>
          <a:p>
            <a:pPr>
              <a:lnSpc>
                <a:spcPct val="150000"/>
              </a:lnSpc>
            </a:pPr>
            <a:r>
              <a:rPr lang="zh-CN" altLang="en-US" dirty="0"/>
              <a:t>输入用户名</a:t>
            </a:r>
            <a:r>
              <a:rPr lang="en-US" altLang="zh-CN" dirty="0">
                <a:solidFill>
                  <a:srgbClr val="FF0000"/>
                </a:solidFill>
              </a:rPr>
              <a:t>user</a:t>
            </a:r>
            <a:r>
              <a:rPr lang="zh-CN" altLang="en-US" dirty="0"/>
              <a:t>，密码为控制台随机密码后可以继续访问</a:t>
            </a:r>
            <a:endParaRPr lang="zh-CN" altLang="en-US" dirty="0"/>
          </a:p>
        </p:txBody>
      </p:sp>
      <p:pic>
        <p:nvPicPr>
          <p:cNvPr id="4" name="图片 3"/>
          <p:cNvPicPr>
            <a:picLocks noChangeAspect="1"/>
          </p:cNvPicPr>
          <p:nvPr/>
        </p:nvPicPr>
        <p:blipFill>
          <a:blip r:embed="rId2"/>
          <a:stretch>
            <a:fillRect/>
          </a:stretch>
        </p:blipFill>
        <p:spPr>
          <a:xfrm>
            <a:off x="1772285" y="5292090"/>
            <a:ext cx="8938895" cy="1183640"/>
          </a:xfrm>
          <a:prstGeom prst="rect">
            <a:avLst/>
          </a:prstGeom>
        </p:spPr>
      </p:pic>
      <p:sp>
        <p:nvSpPr>
          <p:cNvPr id="5" name="文本框 4"/>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3" action="ppaction://hlinkfile"/>
              </a:rPr>
              <a:t>https://gitee.com/buptnetwork/spring-security-demo</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可以在</a:t>
            </a:r>
            <a:r>
              <a:rPr lang="en-US" altLang="zh-CN" sz="2000" dirty="0" err="1">
                <a:sym typeface="+mn-ea"/>
              </a:rPr>
              <a:t>application.properties</a:t>
            </a:r>
            <a:r>
              <a:rPr lang="zh-CN" altLang="en-US" sz="2000" dirty="0">
                <a:sym typeface="+mn-ea"/>
              </a:rPr>
              <a:t>文件中设置进入系统的用户名及密码</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465969" y="2590404"/>
            <a:ext cx="4617763" cy="841506"/>
          </a:xfrm>
          <a:prstGeom prst="rect">
            <a:avLst/>
          </a:prstGeom>
        </p:spPr>
      </p:pic>
      <p:pic>
        <p:nvPicPr>
          <p:cNvPr id="5" name="图片 4"/>
          <p:cNvPicPr>
            <a:picLocks noChangeAspect="1"/>
          </p:cNvPicPr>
          <p:nvPr/>
        </p:nvPicPr>
        <p:blipFill>
          <a:blip r:embed="rId2"/>
          <a:stretch>
            <a:fillRect/>
          </a:stretch>
        </p:blipFill>
        <p:spPr>
          <a:xfrm>
            <a:off x="758979" y="3858254"/>
            <a:ext cx="3828571" cy="2552381"/>
          </a:xfrm>
          <a:prstGeom prst="rect">
            <a:avLst/>
          </a:prstGeom>
        </p:spPr>
      </p:pic>
      <p:pic>
        <p:nvPicPr>
          <p:cNvPr id="7" name="图片 6"/>
          <p:cNvPicPr>
            <a:picLocks noChangeAspect="1"/>
          </p:cNvPicPr>
          <p:nvPr/>
        </p:nvPicPr>
        <p:blipFill>
          <a:blip r:embed="rId3"/>
          <a:stretch>
            <a:fillRect/>
          </a:stretch>
        </p:blipFill>
        <p:spPr>
          <a:xfrm>
            <a:off x="4903470" y="2871470"/>
            <a:ext cx="6928485" cy="3076575"/>
          </a:xfrm>
          <a:prstGeom prst="rect">
            <a:avLst/>
          </a:prstGeom>
        </p:spPr>
      </p:pic>
      <p:sp>
        <p:nvSpPr>
          <p:cNvPr id="8" name="文本框 7"/>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4" action="ppaction://hlinkfile"/>
              </a:rPr>
              <a:t>https://gitee.com/buptnetwork/spring-security-demo</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默认的退出登录地址：http://127.0.0.1:8080/logout</a:t>
            </a:r>
            <a:endParaRPr lang="zh-CN" altLang="en-US" sz="2000" dirty="0">
              <a:sym typeface="+mn-ea"/>
            </a:endParaRPr>
          </a:p>
        </p:txBody>
      </p:sp>
      <p:pic>
        <p:nvPicPr>
          <p:cNvPr id="6" name="图片 5"/>
          <p:cNvPicPr>
            <a:picLocks noChangeAspect="1"/>
          </p:cNvPicPr>
          <p:nvPr/>
        </p:nvPicPr>
        <p:blipFill>
          <a:blip r:embed="rId1"/>
          <a:stretch>
            <a:fillRect/>
          </a:stretch>
        </p:blipFill>
        <p:spPr>
          <a:xfrm>
            <a:off x="1900555" y="2444115"/>
            <a:ext cx="3156585" cy="1662430"/>
          </a:xfrm>
          <a:prstGeom prst="rect">
            <a:avLst/>
          </a:prstGeom>
        </p:spPr>
      </p:pic>
      <p:pic>
        <p:nvPicPr>
          <p:cNvPr id="8" name="图片 7"/>
          <p:cNvPicPr>
            <a:picLocks noChangeAspect="1"/>
          </p:cNvPicPr>
          <p:nvPr/>
        </p:nvPicPr>
        <p:blipFill>
          <a:blip r:embed="rId2"/>
          <a:stretch>
            <a:fillRect/>
          </a:stretch>
        </p:blipFill>
        <p:spPr>
          <a:xfrm>
            <a:off x="6149975" y="2289175"/>
            <a:ext cx="5904865" cy="3914775"/>
          </a:xfrm>
          <a:prstGeom prst="rect">
            <a:avLst/>
          </a:prstGeom>
        </p:spPr>
      </p:pic>
      <p:pic>
        <p:nvPicPr>
          <p:cNvPr id="9" name="图片 8"/>
          <p:cNvPicPr>
            <a:picLocks noChangeAspect="1"/>
          </p:cNvPicPr>
          <p:nvPr/>
        </p:nvPicPr>
        <p:blipFill>
          <a:blip r:embed="rId3"/>
          <a:stretch>
            <a:fillRect/>
          </a:stretch>
        </p:blipFill>
        <p:spPr>
          <a:xfrm>
            <a:off x="2082800" y="4261485"/>
            <a:ext cx="2792730" cy="2439670"/>
          </a:xfrm>
          <a:prstGeom prst="rect">
            <a:avLst/>
          </a:prstGeom>
        </p:spPr>
      </p:pic>
      <p:sp>
        <p:nvSpPr>
          <p:cNvPr id="10" name="文本框 9"/>
          <p:cNvSpPr txBox="1"/>
          <p:nvPr/>
        </p:nvSpPr>
        <p:spPr>
          <a:xfrm>
            <a:off x="5311140" y="1347470"/>
            <a:ext cx="6793230" cy="368300"/>
          </a:xfrm>
          <a:prstGeom prst="rect">
            <a:avLst/>
          </a:prstGeom>
          <a:noFill/>
        </p:spPr>
        <p:txBody>
          <a:bodyPr wrap="square" rtlCol="0" anchor="t">
            <a:spAutoFit/>
          </a:bodyPr>
          <a:p>
            <a:r>
              <a:rPr lang="zh-CN" altLang="en-US"/>
              <a:t>示例代码：</a:t>
            </a:r>
            <a:r>
              <a:rPr lang="zh-CN" altLang="en-US">
                <a:hlinkClick r:id="rId4" action="ppaction://hlinkfile"/>
              </a:rPr>
              <a:t>https://gitee.com/buptnetwork/spring-security-demo</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10.2.1 </a:t>
            </a:r>
            <a:r>
              <a:rPr lang="en-US" altLang="zh-CN" sz="2000" dirty="0">
                <a:latin typeface="宋体" pitchFamily="2" charset="-122"/>
                <a:ea typeface="宋体" pitchFamily="2" charset="-122"/>
              </a:rPr>
              <a:t>Spring Security HelloWorld</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sym typeface="+mn-ea"/>
              </a:rPr>
              <a:t>     </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6" name="文本框 5"/>
          <p:cNvSpPr txBox="1"/>
          <p:nvPr/>
        </p:nvSpPr>
        <p:spPr>
          <a:xfrm>
            <a:off x="673100" y="1808480"/>
            <a:ext cx="9250680" cy="922020"/>
          </a:xfrm>
          <a:prstGeom prst="rect">
            <a:avLst/>
          </a:prstGeom>
          <a:noFill/>
        </p:spPr>
        <p:txBody>
          <a:bodyPr wrap="none" rtlCol="0">
            <a:spAutoFit/>
          </a:bodyPr>
          <a:p>
            <a:pPr algn="l">
              <a:lnSpc>
                <a:spcPct val="150000"/>
              </a:lnSpc>
            </a:pPr>
            <a:r>
              <a:rPr lang="en-US" altLang="zh-CN"/>
              <a:t>login</a:t>
            </a:r>
            <a:r>
              <a:rPr lang="zh-CN" altLang="en-US"/>
              <a:t>表单可以自己进行定制</a:t>
            </a:r>
            <a:endParaRPr lang="zh-CN" altLang="en-US"/>
          </a:p>
          <a:p>
            <a:pPr algn="l">
              <a:lnSpc>
                <a:spcPct val="150000"/>
              </a:lnSpc>
            </a:pPr>
            <a:r>
              <a:rPr lang="zh-CN" altLang="en-US">
                <a:hlinkClick r:id="rId1" action="ppaction://hlinkfile"/>
              </a:rPr>
              <a:t>https://docs.spring.io/spring-security/reference/servlet/authentication/passwords/form.html</a:t>
            </a:r>
            <a:endParaRPr lang="zh-CN" altLang="en-US"/>
          </a:p>
        </p:txBody>
      </p:sp>
      <p:pic>
        <p:nvPicPr>
          <p:cNvPr id="8" name="图片 7"/>
          <p:cNvPicPr>
            <a:picLocks noChangeAspect="1"/>
          </p:cNvPicPr>
          <p:nvPr/>
        </p:nvPicPr>
        <p:blipFill>
          <a:blip r:embed="rId2"/>
          <a:stretch>
            <a:fillRect/>
          </a:stretch>
        </p:blipFill>
        <p:spPr>
          <a:xfrm>
            <a:off x="250190" y="3406140"/>
            <a:ext cx="6960235" cy="1981200"/>
          </a:xfrm>
          <a:prstGeom prst="rect">
            <a:avLst/>
          </a:prstGeom>
        </p:spPr>
      </p:pic>
      <p:pic>
        <p:nvPicPr>
          <p:cNvPr id="9" name="图片 8"/>
          <p:cNvPicPr>
            <a:picLocks noChangeAspect="1"/>
          </p:cNvPicPr>
          <p:nvPr/>
        </p:nvPicPr>
        <p:blipFill>
          <a:blip r:embed="rId3"/>
          <a:stretch>
            <a:fillRect/>
          </a:stretch>
        </p:blipFill>
        <p:spPr>
          <a:xfrm>
            <a:off x="7606030" y="3482340"/>
            <a:ext cx="3898900" cy="1828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190" y="1223645"/>
            <a:ext cx="11626850" cy="57029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400" dirty="0">
                <a:latin typeface="+mn-ea"/>
                <a:ea typeface="+mn-ea"/>
              </a:rPr>
              <a:t>用户及密码存储需要我们</a:t>
            </a:r>
            <a:r>
              <a:rPr lang="zh-CN" altLang="en-US" sz="2400" dirty="0">
                <a:solidFill>
                  <a:srgbClr val="FF0000"/>
                </a:solidFill>
                <a:latin typeface="+mn-ea"/>
                <a:ea typeface="+mn-ea"/>
              </a:rPr>
              <a:t>使用某种方法把用户数据的来源</a:t>
            </a:r>
            <a:r>
              <a:rPr lang="zh-CN" altLang="en-US" sz="2400" dirty="0">
                <a:latin typeface="+mn-ea"/>
                <a:ea typeface="+mn-ea"/>
              </a:rPr>
              <a:t>告诉</a:t>
            </a:r>
            <a:r>
              <a:rPr lang="en-US" altLang="zh-CN" sz="2400" dirty="0">
                <a:latin typeface="+mn-ea"/>
                <a:ea typeface="+mn-ea"/>
              </a:rPr>
              <a:t>Spring Security</a:t>
            </a:r>
            <a:r>
              <a:rPr lang="zh-CN" altLang="en-US" sz="2400" dirty="0">
                <a:latin typeface="+mn-ea"/>
                <a:ea typeface="+mn-ea"/>
              </a:rPr>
              <a:t>框架。</a:t>
            </a:r>
            <a:endParaRPr lang="zh-CN" altLang="en-US" sz="2400" dirty="0">
              <a:latin typeface="+mn-ea"/>
              <a:ea typeface="+mn-ea"/>
            </a:endParaRPr>
          </a:p>
          <a:p>
            <a:pPr marL="109855">
              <a:lnSpc>
                <a:spcPct val="150000"/>
              </a:lnSpc>
              <a:spcBef>
                <a:spcPts val="400"/>
              </a:spcBef>
              <a:buClr>
                <a:schemeClr val="accent1"/>
              </a:buClr>
              <a:buSzPct val="68000"/>
            </a:pPr>
            <a:endParaRPr lang="en-US" altLang="zh-CN" sz="2400" dirty="0">
              <a:latin typeface="+mn-ea"/>
              <a:ea typeface="+mn-ea"/>
            </a:endParaRPr>
          </a:p>
          <a:p>
            <a:pPr marL="109855">
              <a:lnSpc>
                <a:spcPct val="150000"/>
              </a:lnSpc>
              <a:spcBef>
                <a:spcPts val="400"/>
              </a:spcBef>
              <a:buClr>
                <a:schemeClr val="accent1"/>
              </a:buClr>
              <a:buSzPct val="68000"/>
            </a:pPr>
            <a:r>
              <a:rPr lang="zh-CN" altLang="en-US" sz="2000" dirty="0">
                <a:latin typeface="+mn-ea"/>
                <a:ea typeface="+mn-ea"/>
              </a:rPr>
              <a:t>方法</a:t>
            </a:r>
            <a:r>
              <a:rPr lang="en-US" altLang="zh-CN" sz="2000" dirty="0">
                <a:latin typeface="+mn-ea"/>
                <a:ea typeface="+mn-ea"/>
              </a:rPr>
              <a:t>1</a:t>
            </a:r>
            <a:r>
              <a:rPr lang="zh-CN" altLang="en-US" sz="2000" dirty="0">
                <a:latin typeface="+mn-ea"/>
                <a:ea typeface="+mn-ea"/>
              </a:rPr>
              <a:t>：使用内存中的用户，即我们通过框架提供的方法在内存中添加一些用户，并配置用户的密码及角色权限等。由于用户不方便进行添加删除修改密码等操作，所以主要是开发阶段测试用，缺少实用价值。</a:t>
            </a:r>
            <a:endParaRPr lang="en-US" altLang="zh-CN" sz="2000" dirty="0">
              <a:latin typeface="+mn-ea"/>
              <a:ea typeface="+mn-ea"/>
            </a:endParaRPr>
          </a:p>
          <a:p>
            <a:pPr marL="109855">
              <a:lnSpc>
                <a:spcPct val="150000"/>
              </a:lnSpc>
              <a:spcBef>
                <a:spcPts val="400"/>
              </a:spcBef>
              <a:buClr>
                <a:schemeClr val="accent1"/>
              </a:buClr>
              <a:buSzPct val="68000"/>
            </a:pPr>
            <a:r>
              <a:rPr lang="zh-CN" altLang="en-US" sz="2000" dirty="0">
                <a:latin typeface="+mn-ea"/>
                <a:ea typeface="+mn-ea"/>
              </a:rPr>
              <a:t>方法</a:t>
            </a:r>
            <a:r>
              <a:rPr lang="en-US" altLang="zh-CN" sz="2000" dirty="0">
                <a:latin typeface="+mn-ea"/>
                <a:ea typeface="+mn-ea"/>
              </a:rPr>
              <a:t>2</a:t>
            </a:r>
            <a:r>
              <a:rPr lang="zh-CN" altLang="en-US" sz="2000" dirty="0">
                <a:latin typeface="+mn-ea"/>
                <a:ea typeface="+mn-ea"/>
              </a:rPr>
              <a:t>：使用</a:t>
            </a:r>
            <a:r>
              <a:rPr lang="en-US" altLang="zh-CN" sz="2000" dirty="0">
                <a:latin typeface="+mn-ea"/>
                <a:ea typeface="+mn-ea"/>
              </a:rPr>
              <a:t>JDBC</a:t>
            </a:r>
            <a:r>
              <a:rPr lang="zh-CN" altLang="en-US" sz="2000" dirty="0">
                <a:latin typeface="+mn-ea"/>
                <a:ea typeface="+mn-ea"/>
              </a:rPr>
              <a:t>中的用户，即我们自己有用户、角色、权限等数据库表，然后通过</a:t>
            </a:r>
            <a:r>
              <a:rPr lang="en-US" altLang="zh-CN" sz="2000" dirty="0">
                <a:latin typeface="+mn-ea"/>
                <a:ea typeface="+mn-ea"/>
              </a:rPr>
              <a:t>JDBC SQL</a:t>
            </a:r>
            <a:r>
              <a:rPr lang="zh-CN" altLang="en-US" sz="2000" dirty="0">
                <a:latin typeface="+mn-ea"/>
                <a:ea typeface="+mn-ea"/>
              </a:rPr>
              <a:t>语句的形式告诉框架如何从我们的用户表中查询用户及用户权限等信息。</a:t>
            </a:r>
            <a:endParaRPr lang="en-US" altLang="zh-CN" sz="2000" dirty="0">
              <a:latin typeface="+mn-ea"/>
            </a:endParaRPr>
          </a:p>
          <a:p>
            <a:pPr marL="109855">
              <a:lnSpc>
                <a:spcPct val="150000"/>
              </a:lnSpc>
              <a:spcBef>
                <a:spcPts val="400"/>
              </a:spcBef>
              <a:buClr>
                <a:schemeClr val="accent1"/>
              </a:buClr>
              <a:buSzPct val="68000"/>
            </a:pPr>
            <a:r>
              <a:rPr lang="zh-CN" altLang="en-US" sz="2000" dirty="0">
                <a:latin typeface="+mn-ea"/>
                <a:ea typeface="+mn-ea"/>
              </a:rPr>
              <a:t>方法3：使用自定义用户服务，即通过实现</a:t>
            </a:r>
            <a:r>
              <a:rPr lang="zh-CN" altLang="zh-CN" sz="2000" dirty="0">
                <a:solidFill>
                  <a:srgbClr val="FF0000"/>
                </a:solidFill>
                <a:latin typeface="微软雅黑" charset="0"/>
                <a:ea typeface="微软雅黑" charset="0"/>
              </a:rPr>
              <a:t>UserDetails</a:t>
            </a:r>
            <a:r>
              <a:rPr lang="zh-CN" altLang="en-US" sz="2000" dirty="0">
                <a:latin typeface="+mn-ea"/>
                <a:ea typeface="+mn-ea"/>
              </a:rPr>
              <a:t>、 </a:t>
            </a:r>
            <a:r>
              <a:rPr lang="zh-CN" altLang="en-US" sz="2000" dirty="0">
                <a:solidFill>
                  <a:srgbClr val="FF0000"/>
                </a:solidFill>
                <a:latin typeface="+mn-ea"/>
                <a:ea typeface="+mn-ea"/>
              </a:rPr>
              <a:t>UserDetailsService</a:t>
            </a:r>
            <a:r>
              <a:rPr lang="zh-CN" altLang="en-US" sz="2000" dirty="0">
                <a:latin typeface="+mn-ea"/>
                <a:ea typeface="+mn-ea"/>
              </a:rPr>
              <a:t>等接口的方式实现更通用的用户及角色权限等设置。</a:t>
            </a:r>
            <a:endParaRPr lang="zh-CN" altLang="en-US" sz="2000" dirty="0">
              <a:latin typeface="+mn-ea"/>
              <a:ea typeface="+mn-ea"/>
              <a:sym typeface="+mn-ea"/>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10</a:t>
            </a:r>
            <a:r>
              <a:rPr lang="zh-CN" altLang="en-US" dirty="0"/>
              <a:t>章 Web认证与授权框架</a:t>
            </a:r>
            <a:endParaRPr lang="zh-CN" altLang="en-US" dirty="0"/>
          </a:p>
        </p:txBody>
      </p:sp>
      <p:sp>
        <p:nvSpPr>
          <p:cNvPr id="3" name="Rectangle 43"/>
          <p:cNvSpPr>
            <a:spLocks noChangeArrowheads="1"/>
          </p:cNvSpPr>
          <p:nvPr/>
        </p:nvSpPr>
        <p:spPr bwMode="auto">
          <a:xfrm>
            <a:off x="788988" y="1212943"/>
            <a:ext cx="3245485" cy="309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10.1 </a:t>
            </a:r>
            <a:r>
              <a:rPr lang="en-US" altLang="zh-CN" sz="2000" dirty="0">
                <a:solidFill>
                  <a:schemeClr val="tx1"/>
                </a:solidFill>
                <a:latin typeface="宋体" pitchFamily="2" charset="-122"/>
                <a:ea typeface="宋体" pitchFamily="2" charset="-122"/>
                <a:sym typeface="+mn-ea"/>
              </a:rPr>
              <a:t>Web</a:t>
            </a:r>
            <a:r>
              <a:rPr lang="zh-CN" altLang="en-US" sz="2000" dirty="0">
                <a:solidFill>
                  <a:schemeClr val="tx1"/>
                </a:solidFill>
                <a:latin typeface="宋体" pitchFamily="2" charset="-122"/>
                <a:ea typeface="宋体" pitchFamily="2" charset="-122"/>
                <a:sym typeface="+mn-ea"/>
              </a:rPr>
              <a:t>认证与授权概述</a:t>
            </a:r>
            <a:endParaRPr lang="en-US" altLang="zh-CN" sz="1800" b="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10.2 Spring Security</a:t>
            </a:r>
            <a:r>
              <a:rPr lang="zh-CN" altLang="en-US" sz="2000" dirty="0">
                <a:solidFill>
                  <a:schemeClr val="tx1"/>
                </a:solidFill>
                <a:latin typeface="宋体" pitchFamily="2" charset="-122"/>
                <a:ea typeface="宋体" pitchFamily="2" charset="-122"/>
              </a:rPr>
              <a:t>框架实践</a:t>
            </a:r>
            <a:endParaRPr lang="en-US" altLang="zh-CN" sz="200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itchFamily="2" charset="-122"/>
                <a:ea typeface="宋体" pitchFamily="2" charset="-122"/>
              </a:rPr>
              <a:t>10.2.1 HelloWorld</a:t>
            </a:r>
            <a:endParaRPr lang="en-US" altLang="zh-CN" sz="1800" b="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itchFamily="2" charset="-122"/>
                <a:ea typeface="宋体" pitchFamily="2" charset="-122"/>
              </a:rPr>
              <a:t>10.2.2 </a:t>
            </a:r>
            <a:r>
              <a:rPr lang="zh-CN" altLang="en-US" sz="1800" b="0" dirty="0">
                <a:solidFill>
                  <a:schemeClr val="tx1"/>
                </a:solidFill>
                <a:latin typeface="宋体" pitchFamily="2" charset="-122"/>
                <a:ea typeface="宋体" pitchFamily="2" charset="-122"/>
              </a:rPr>
              <a:t>用户及密码存储</a:t>
            </a:r>
            <a:endParaRPr lang="zh-CN" altLang="en-US" sz="1800" b="0" dirty="0">
              <a:solidFill>
                <a:schemeClr val="tx1"/>
              </a:solidFill>
              <a:latin typeface="宋体" pitchFamily="2" charset="-122"/>
              <a:ea typeface="宋体" pitchFamily="2" charset="-122"/>
            </a:endParaRPr>
          </a:p>
          <a:p>
            <a:pPr marL="285750" indent="-285750" algn="l">
              <a:lnSpc>
                <a:spcPct val="150000"/>
              </a:lnSpc>
              <a:spcBef>
                <a:spcPct val="30000"/>
              </a:spcBef>
              <a:buClr>
                <a:schemeClr val="tx1"/>
              </a:buClr>
              <a:buSzPct val="75000"/>
              <a:buFont typeface="Arial" panose="020B0604020202020204" pitchFamily="34" charset="0"/>
              <a:buChar char="•"/>
            </a:pPr>
            <a:r>
              <a:rPr lang="en-US" altLang="zh-CN" sz="1800" b="0" dirty="0">
                <a:solidFill>
                  <a:schemeClr val="tx1"/>
                </a:solidFill>
                <a:latin typeface="宋体" pitchFamily="2" charset="-122"/>
                <a:ea typeface="宋体" pitchFamily="2" charset="-122"/>
              </a:rPr>
              <a:t>10.2.3 </a:t>
            </a:r>
            <a:r>
              <a:rPr lang="zh-CN" altLang="en-US" sz="1800" b="0" dirty="0">
                <a:solidFill>
                  <a:schemeClr val="tx1"/>
                </a:solidFill>
                <a:latin typeface="宋体" pitchFamily="2" charset="-122"/>
                <a:ea typeface="宋体" pitchFamily="2" charset="-122"/>
              </a:rPr>
              <a:t>授权</a:t>
            </a:r>
            <a:endParaRPr lang="zh-CN" altLang="en-US" sz="1800" b="0" dirty="0">
              <a:solidFill>
                <a:schemeClr val="tx1"/>
              </a:solidFill>
              <a:latin typeface="宋体" pitchFamily="2" charset="-122"/>
              <a:ea typeface="宋体" pitchFamily="2" charset="-122"/>
            </a:endParaRPr>
          </a:p>
          <a:p>
            <a:pPr marL="0" indent="0" algn="l">
              <a:lnSpc>
                <a:spcPct val="150000"/>
              </a:lnSpc>
              <a:spcBef>
                <a:spcPct val="30000"/>
              </a:spcBef>
              <a:buClr>
                <a:schemeClr val="tx1"/>
              </a:buClr>
              <a:buSzPct val="75000"/>
              <a:buFont typeface="Arial" panose="020B0604020202020204" pitchFamily="34" charset="0"/>
              <a:buNone/>
            </a:pPr>
            <a:r>
              <a:rPr lang="en-US" altLang="zh-CN" sz="1800" dirty="0">
                <a:solidFill>
                  <a:schemeClr val="tx1"/>
                </a:solidFill>
                <a:latin typeface="宋体" pitchFamily="2" charset="-122"/>
                <a:ea typeface="宋体" pitchFamily="2" charset="-122"/>
                <a:sym typeface="+mn-ea"/>
              </a:rPr>
              <a:t>10.3 </a:t>
            </a:r>
            <a:r>
              <a:rPr lang="en-US" sz="1800" dirty="0">
                <a:solidFill>
                  <a:schemeClr val="tx1"/>
                </a:solidFill>
                <a:latin typeface="宋体" pitchFamily="2" charset="-122"/>
                <a:ea typeface="宋体" pitchFamily="2" charset="-122"/>
                <a:sym typeface="+mn-ea"/>
              </a:rPr>
              <a:t>OAuth2.0</a:t>
            </a:r>
            <a:r>
              <a:rPr lang="zh-CN" altLang="en-US" sz="1800" dirty="0">
                <a:solidFill>
                  <a:schemeClr val="tx1"/>
                </a:solidFill>
                <a:latin typeface="宋体" pitchFamily="2" charset="-122"/>
                <a:ea typeface="宋体" pitchFamily="2" charset="-122"/>
                <a:sym typeface="+mn-ea"/>
              </a:rPr>
              <a:t>认证</a:t>
            </a:r>
            <a:endParaRPr lang="zh-CN" altLang="en-US" sz="1800" dirty="0">
              <a:solidFill>
                <a:schemeClr val="tx1"/>
              </a:solidFill>
              <a:latin typeface="宋体" pitchFamily="2" charset="-122"/>
              <a:ea typeface="宋体" pitchFamily="2" charset="-122"/>
              <a:sym typeface="+mn-ea"/>
            </a:endParaRPr>
          </a:p>
        </p:txBody>
      </p:sp>
      <p:pic>
        <p:nvPicPr>
          <p:cNvPr id="5" name="图片 4"/>
          <p:cNvPicPr>
            <a:picLocks noChangeAspect="1"/>
          </p:cNvPicPr>
          <p:nvPr/>
        </p:nvPicPr>
        <p:blipFill>
          <a:blip r:embed="rId1"/>
          <a:stretch>
            <a:fillRect/>
          </a:stretch>
        </p:blipFill>
        <p:spPr>
          <a:xfrm>
            <a:off x="7353028" y="2037293"/>
            <a:ext cx="2933333" cy="34285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1178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方法</a:t>
            </a: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：使用内存用户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sym typeface="+mn-ea"/>
              </a:rPr>
              <a:t>编写</a:t>
            </a:r>
            <a:r>
              <a:rPr lang="en-US" altLang="zh-CN" sz="2000" dirty="0" err="1">
                <a:latin typeface="宋体" pitchFamily="2" charset="-122"/>
                <a:ea typeface="宋体" pitchFamily="2" charset="-122"/>
                <a:sym typeface="+mn-ea"/>
              </a:rPr>
              <a:t>WebSecurityConfig</a:t>
            </a:r>
            <a:r>
              <a:rPr lang="zh-CN" altLang="en-US" sz="2000" dirty="0">
                <a:sym typeface="+mn-ea"/>
              </a:rPr>
              <a:t>：</a:t>
            </a:r>
            <a:endParaRPr lang="en-US" altLang="zh-CN" sz="20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1"/>
          <a:stretch>
            <a:fillRect/>
          </a:stretch>
        </p:blipFill>
        <p:spPr>
          <a:xfrm>
            <a:off x="3743597" y="1223784"/>
            <a:ext cx="7925316" cy="5409028"/>
          </a:xfrm>
          <a:prstGeom prst="rect">
            <a:avLst/>
          </a:prstGeom>
        </p:spPr>
      </p:pic>
      <p:cxnSp>
        <p:nvCxnSpPr>
          <p:cNvPr id="4" name="直接箭头连接符 3"/>
          <p:cNvCxnSpPr/>
          <p:nvPr/>
        </p:nvCxnSpPr>
        <p:spPr>
          <a:xfrm flipH="1">
            <a:off x="7989570" y="2849245"/>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455660" y="2717165"/>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5011441"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创建好的表结构及数据如下图</a:t>
            </a:r>
            <a:endParaRPr lang="en-US" altLang="zh-CN" sz="2000" dirty="0">
              <a:sym typeface="+mn-ea"/>
            </a:endParaRPr>
          </a:p>
        </p:txBody>
      </p:sp>
      <p:pic>
        <p:nvPicPr>
          <p:cNvPr id="5" name="图片 4"/>
          <p:cNvPicPr>
            <a:picLocks noChangeAspect="1"/>
          </p:cNvPicPr>
          <p:nvPr/>
        </p:nvPicPr>
        <p:blipFill>
          <a:blip r:embed="rId1"/>
          <a:stretch>
            <a:fillRect/>
          </a:stretch>
        </p:blipFill>
        <p:spPr>
          <a:xfrm>
            <a:off x="250370" y="3106281"/>
            <a:ext cx="4323809" cy="2057143"/>
          </a:xfrm>
          <a:prstGeom prst="rect">
            <a:avLst/>
          </a:prstGeom>
        </p:spPr>
      </p:pic>
      <p:pic>
        <p:nvPicPr>
          <p:cNvPr id="8" name="图片 7"/>
          <p:cNvPicPr>
            <a:picLocks noChangeAspect="1"/>
          </p:cNvPicPr>
          <p:nvPr/>
        </p:nvPicPr>
        <p:blipFill>
          <a:blip r:embed="rId2"/>
          <a:stretch>
            <a:fillRect/>
          </a:stretch>
        </p:blipFill>
        <p:spPr>
          <a:xfrm>
            <a:off x="5071910" y="2526018"/>
            <a:ext cx="6803031" cy="1409117"/>
          </a:xfrm>
          <a:prstGeom prst="rect">
            <a:avLst/>
          </a:prstGeom>
        </p:spPr>
      </p:pic>
      <p:pic>
        <p:nvPicPr>
          <p:cNvPr id="11" name="图片 10"/>
          <p:cNvPicPr>
            <a:picLocks noChangeAspect="1"/>
          </p:cNvPicPr>
          <p:nvPr/>
        </p:nvPicPr>
        <p:blipFill>
          <a:blip r:embed="rId3"/>
          <a:stretch>
            <a:fillRect/>
          </a:stretch>
        </p:blipFill>
        <p:spPr>
          <a:xfrm>
            <a:off x="3253395" y="4810497"/>
            <a:ext cx="8004682" cy="17828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9246556"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在项目的</a:t>
            </a:r>
            <a:r>
              <a:rPr lang="en-US" altLang="zh-CN" sz="2000" dirty="0" err="1">
                <a:latin typeface="宋体" pitchFamily="2" charset="-122"/>
                <a:ea typeface="宋体" pitchFamily="2" charset="-122"/>
              </a:rPr>
              <a:t>application.properties</a:t>
            </a:r>
            <a:r>
              <a:rPr lang="zh-CN" altLang="en-US" sz="2000" dirty="0">
                <a:latin typeface="宋体" pitchFamily="2" charset="-122"/>
                <a:ea typeface="宋体" pitchFamily="2" charset="-122"/>
              </a:rPr>
              <a:t>文件中配置</a:t>
            </a:r>
            <a:r>
              <a:rPr lang="en-US" altLang="zh-CN" sz="2000" dirty="0" err="1">
                <a:latin typeface="宋体" pitchFamily="2" charset="-122"/>
                <a:ea typeface="宋体" pitchFamily="2" charset="-122"/>
              </a:rPr>
              <a:t>datasource</a:t>
            </a:r>
            <a:r>
              <a:rPr lang="zh-CN" altLang="en-US" sz="2000" dirty="0">
                <a:latin typeface="宋体" pitchFamily="2" charset="-122"/>
                <a:ea typeface="宋体" pitchFamily="2" charset="-122"/>
              </a:rPr>
              <a:t>数据源信息</a:t>
            </a:r>
            <a:endParaRPr lang="en-US" altLang="zh-CN" sz="2000" dirty="0">
              <a:sym typeface="+mn-ea"/>
            </a:endParaRPr>
          </a:p>
        </p:txBody>
      </p:sp>
      <p:pic>
        <p:nvPicPr>
          <p:cNvPr id="4" name="图片 3"/>
          <p:cNvPicPr>
            <a:picLocks noChangeAspect="1"/>
          </p:cNvPicPr>
          <p:nvPr/>
        </p:nvPicPr>
        <p:blipFill>
          <a:blip r:embed="rId1"/>
          <a:stretch>
            <a:fillRect/>
          </a:stretch>
        </p:blipFill>
        <p:spPr>
          <a:xfrm>
            <a:off x="730937" y="2985476"/>
            <a:ext cx="10715748" cy="29180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011188" cy="157861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创建</a:t>
            </a:r>
            <a:r>
              <a:rPr lang="en-US" altLang="zh-CN" sz="2000" dirty="0" err="1">
                <a:latin typeface="宋体" pitchFamily="2" charset="-122"/>
                <a:ea typeface="宋体" pitchFamily="2" charset="-122"/>
              </a:rPr>
              <a:t>WebSecurityConfig</a:t>
            </a:r>
            <a:r>
              <a:rPr lang="zh-CN" altLang="en-US" sz="2000" dirty="0">
                <a:latin typeface="宋体" pitchFamily="2" charset="-122"/>
                <a:ea typeface="宋体" pitchFamily="2" charset="-122"/>
              </a:rPr>
              <a:t>配置类，重写</a:t>
            </a:r>
            <a:r>
              <a:rPr lang="en-US" altLang="zh-CN" sz="2000" dirty="0">
                <a:latin typeface="宋体" pitchFamily="2" charset="-122"/>
                <a:ea typeface="宋体" pitchFamily="2" charset="-122"/>
              </a:rPr>
              <a:t>configure</a:t>
            </a:r>
            <a:r>
              <a:rPr lang="zh-CN" altLang="en-US" sz="2000" dirty="0">
                <a:latin typeface="宋体" pitchFamily="2" charset="-122"/>
                <a:ea typeface="宋体" pitchFamily="2" charset="-122"/>
              </a:rPr>
              <a:t>方法，配置使用</a:t>
            </a:r>
            <a:r>
              <a:rPr lang="en-US" altLang="zh-CN" sz="2000" dirty="0" err="1">
                <a:latin typeface="宋体" pitchFamily="2" charset="-122"/>
                <a:ea typeface="宋体" pitchFamily="2" charset="-122"/>
              </a:rPr>
              <a:t>jdbc</a:t>
            </a:r>
            <a:r>
              <a:rPr lang="zh-CN" altLang="en-US" sz="2000" dirty="0">
                <a:latin typeface="宋体" pitchFamily="2" charset="-122"/>
                <a:ea typeface="宋体" pitchFamily="2" charset="-122"/>
              </a:rPr>
              <a:t>验证时使用的两个</a:t>
            </a:r>
            <a:r>
              <a:rPr lang="en-US" altLang="zh-CN" sz="2000" dirty="0">
                <a:latin typeface="宋体" pitchFamily="2" charset="-122"/>
                <a:ea typeface="宋体" pitchFamily="2" charset="-122"/>
              </a:rPr>
              <a:t>SQL</a:t>
            </a:r>
            <a:r>
              <a:rPr lang="zh-CN" altLang="en-US" sz="2000" dirty="0">
                <a:latin typeface="宋体" pitchFamily="2" charset="-122"/>
                <a:ea typeface="宋体" pitchFamily="2" charset="-122"/>
              </a:rPr>
              <a:t>语句</a:t>
            </a:r>
            <a:endParaRPr lang="en-US" altLang="zh-CN" sz="2000" dirty="0">
              <a:sym typeface="+mn-ea"/>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413966" y="2802452"/>
            <a:ext cx="11364114" cy="3635813"/>
          </a:xfrm>
          <a:prstGeom prst="rect">
            <a:avLst/>
          </a:prstGeom>
        </p:spPr>
      </p:pic>
      <p:cxnSp>
        <p:nvCxnSpPr>
          <p:cNvPr id="4" name="直接箭头连接符 3"/>
          <p:cNvCxnSpPr/>
          <p:nvPr/>
        </p:nvCxnSpPr>
        <p:spPr>
          <a:xfrm flipH="1">
            <a:off x="7989570" y="3811270"/>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455660" y="3679190"/>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011188" cy="404114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2</a:t>
            </a:r>
            <a:r>
              <a:rPr lang="zh-CN" altLang="en-US" sz="2000" dirty="0"/>
              <a:t>：</a:t>
            </a:r>
            <a:r>
              <a:rPr lang="en-US" altLang="zh-CN" sz="2000" dirty="0"/>
              <a:t> </a:t>
            </a:r>
            <a:r>
              <a:rPr lang="zh-CN" altLang="en-US" sz="2000" dirty="0">
                <a:latin typeface="宋体" pitchFamily="2" charset="-122"/>
                <a:ea typeface="宋体" pitchFamily="2" charset="-122"/>
              </a:rPr>
              <a:t>使用</a:t>
            </a:r>
            <a:r>
              <a:rPr lang="en-US" altLang="zh-CN" sz="2000" dirty="0">
                <a:latin typeface="宋体" pitchFamily="2" charset="-122"/>
                <a:ea typeface="宋体" pitchFamily="2" charset="-122"/>
              </a:rPr>
              <a:t>JDBC</a:t>
            </a:r>
            <a:r>
              <a:rPr lang="zh-CN" altLang="en-US" sz="2000" dirty="0">
                <a:latin typeface="宋体" pitchFamily="2" charset="-122"/>
                <a:ea typeface="宋体" pitchFamily="2" charset="-122"/>
              </a:rPr>
              <a:t>中的用户</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下面这个语句：告诉框架当</a:t>
            </a:r>
            <a:r>
              <a:rPr lang="zh-CN" altLang="en-US" sz="2000" dirty="0">
                <a:solidFill>
                  <a:srgbClr val="FF0000"/>
                </a:solidFill>
                <a:latin typeface="宋体" pitchFamily="2" charset="-122"/>
                <a:ea typeface="宋体" pitchFamily="2" charset="-122"/>
              </a:rPr>
              <a:t>已知用户名</a:t>
            </a:r>
            <a:r>
              <a:rPr lang="zh-CN" altLang="en-US" sz="2000" dirty="0">
                <a:latin typeface="宋体" pitchFamily="2" charset="-122"/>
                <a:ea typeface="宋体" pitchFamily="2" charset="-122"/>
              </a:rPr>
              <a:t>时，如何能找到对应的</a:t>
            </a:r>
            <a:r>
              <a:rPr lang="zh-CN" altLang="en-US" sz="2000" dirty="0">
                <a:solidFill>
                  <a:srgbClr val="FF0000"/>
                </a:solidFill>
                <a:latin typeface="宋体" pitchFamily="2" charset="-122"/>
                <a:ea typeface="宋体" pitchFamily="2" charset="-122"/>
              </a:rPr>
              <a:t>密码等信息</a:t>
            </a:r>
            <a:r>
              <a:rPr lang="zh-CN" altLang="en-US" sz="2000" dirty="0">
                <a:latin typeface="宋体" pitchFamily="2" charset="-122"/>
                <a:ea typeface="宋体" pitchFamily="2" charset="-122"/>
              </a:rPr>
              <a:t>用来验证。</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zh-CN" sz="2000" dirty="0">
                <a:solidFill>
                  <a:srgbClr val="000000"/>
                </a:solidFill>
                <a:latin typeface="宋体" pitchFamily="2" charset="-122"/>
                <a:ea typeface="宋体" pitchFamily="2" charset="-122"/>
              </a:rPr>
              <a:t>usersByUsernameQuery(</a:t>
            </a:r>
            <a:r>
              <a:rPr lang="zh-CN" altLang="zh-CN" sz="2000" b="1" dirty="0">
                <a:solidFill>
                  <a:srgbClr val="008000"/>
                </a:solidFill>
                <a:latin typeface="宋体" pitchFamily="2" charset="-122"/>
                <a:ea typeface="宋体" pitchFamily="2" charset="-122"/>
              </a:rPr>
              <a:t>"select username,password,enabled from myusers where username= ?"</a:t>
            </a:r>
            <a:r>
              <a:rPr lang="zh-CN" altLang="zh-CN" sz="2000" dirty="0">
                <a:solidFill>
                  <a:srgbClr val="000000"/>
                </a:solidFill>
                <a:latin typeface="宋体" pitchFamily="2" charset="-122"/>
                <a:ea typeface="宋体" pitchFamily="2" charset="-122"/>
              </a:rPr>
              <a:t>)</a:t>
            </a:r>
            <a:endParaRPr lang="en-US" altLang="zh-CN" sz="2000" dirty="0">
              <a:solidFill>
                <a:srgbClr val="000000"/>
              </a:solidFill>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solidFill>
                  <a:srgbClr val="000000"/>
                </a:solidFill>
                <a:latin typeface="宋体" pitchFamily="2" charset="-122"/>
                <a:ea typeface="宋体" pitchFamily="2" charset="-122"/>
              </a:rPr>
              <a:t>下面这个语句：告诉框架</a:t>
            </a:r>
            <a:r>
              <a:rPr lang="zh-CN" altLang="en-US" sz="2000" dirty="0">
                <a:solidFill>
                  <a:srgbClr val="FF0000"/>
                </a:solidFill>
                <a:latin typeface="宋体" pitchFamily="2" charset="-122"/>
                <a:ea typeface="宋体" pitchFamily="2" charset="-122"/>
              </a:rPr>
              <a:t>已知用户名</a:t>
            </a:r>
            <a:r>
              <a:rPr lang="zh-CN" altLang="en-US" sz="2000" dirty="0">
                <a:solidFill>
                  <a:srgbClr val="000000"/>
                </a:solidFill>
                <a:latin typeface="宋体" pitchFamily="2" charset="-122"/>
                <a:ea typeface="宋体" pitchFamily="2" charset="-122"/>
              </a:rPr>
              <a:t>时，如何能找到它对应的</a:t>
            </a:r>
            <a:r>
              <a:rPr lang="zh-CN" altLang="en-US" sz="2000" dirty="0">
                <a:solidFill>
                  <a:srgbClr val="FF0000"/>
                </a:solidFill>
                <a:latin typeface="宋体" pitchFamily="2" charset="-122"/>
                <a:ea typeface="宋体" pitchFamily="2" charset="-122"/>
              </a:rPr>
              <a:t>角色</a:t>
            </a:r>
            <a:r>
              <a:rPr lang="zh-CN" altLang="en-US" sz="2000" dirty="0">
                <a:solidFill>
                  <a:srgbClr val="000000"/>
                </a:solidFill>
                <a:latin typeface="宋体" pitchFamily="2" charset="-122"/>
                <a:ea typeface="宋体" pitchFamily="2" charset="-122"/>
              </a:rPr>
              <a:t>用来授权</a:t>
            </a:r>
            <a:br>
              <a:rPr lang="zh-CN" altLang="zh-CN" sz="2000" dirty="0">
                <a:solidFill>
                  <a:srgbClr val="000000"/>
                </a:solidFill>
                <a:latin typeface="宋体" pitchFamily="2" charset="-122"/>
                <a:ea typeface="宋体" pitchFamily="2" charset="-122"/>
              </a:rPr>
            </a:br>
            <a:r>
              <a:rPr lang="zh-CN" altLang="zh-CN" sz="2000" dirty="0">
                <a:solidFill>
                  <a:srgbClr val="000000"/>
                </a:solidFill>
                <a:latin typeface="宋体" pitchFamily="2" charset="-122"/>
                <a:ea typeface="宋体" pitchFamily="2" charset="-122"/>
              </a:rPr>
              <a:t>.authoritiesByUsernameQuery(</a:t>
            </a:r>
            <a:r>
              <a:rPr lang="zh-CN" altLang="zh-CN" sz="2000" b="1" dirty="0">
                <a:solidFill>
                  <a:srgbClr val="008000"/>
                </a:solidFill>
                <a:latin typeface="宋体" pitchFamily="2" charset="-122"/>
                <a:ea typeface="宋体" pitchFamily="2" charset="-122"/>
              </a:rPr>
              <a:t>"select role, username  from roles left join myusers on roles.user_id = myusers.id where username = ?"</a:t>
            </a:r>
            <a:r>
              <a:rPr lang="zh-CN" altLang="zh-CN" sz="2000" dirty="0">
                <a:solidFill>
                  <a:srgbClr val="000000"/>
                </a:solidFill>
                <a:latin typeface="宋体" pitchFamily="2" charset="-122"/>
                <a:ea typeface="宋体" pitchFamily="2" charset="-122"/>
              </a:rPr>
              <a:t>);</a:t>
            </a:r>
            <a:endParaRPr lang="zh-CN" altLang="zh-CN" sz="28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p:txBody>
      </p:sp>
      <p:sp>
        <p:nvSpPr>
          <p:cNvPr id="6"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57949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：实现框架用来查找用户的接口UserDetailsService，实现该接口的</a:t>
            </a:r>
            <a:r>
              <a:rPr lang="en-US" altLang="zh-CN" sz="2000" dirty="0">
                <a:latin typeface="宋体" pitchFamily="2" charset="-122"/>
                <a:ea typeface="宋体" pitchFamily="2" charset="-122"/>
              </a:rPr>
              <a:t>loadUserByUsername</a:t>
            </a:r>
            <a:r>
              <a:rPr lang="zh-CN" altLang="en-US" sz="2000" dirty="0">
                <a:latin typeface="宋体" pitchFamily="2" charset="-122"/>
                <a:ea typeface="宋体" pitchFamily="2" charset="-122"/>
              </a:rPr>
              <a:t>方法，该方法可以根据用户名返回对应用户的</a:t>
            </a:r>
            <a:r>
              <a:rPr lang="en-US" altLang="zh-CN" sz="2000" dirty="0">
                <a:latin typeface="宋体" pitchFamily="2" charset="-122"/>
                <a:ea typeface="宋体" pitchFamily="2" charset="-122"/>
              </a:rPr>
              <a:t>UserDetails</a:t>
            </a:r>
            <a:r>
              <a:rPr lang="zh-CN" altLang="en-US" sz="2000" dirty="0">
                <a:latin typeface="宋体" pitchFamily="2" charset="-122"/>
                <a:ea typeface="宋体" pitchFamily="2" charset="-122"/>
              </a:rPr>
              <a:t>对象。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731520" y="3793490"/>
            <a:ext cx="10728325" cy="1105535"/>
          </a:xfrm>
          <a:prstGeom prst="rect">
            <a:avLst/>
          </a:prstGeom>
        </p:spPr>
      </p:pic>
      <p:sp>
        <p:nvSpPr>
          <p:cNvPr id="6" name="文本框 5"/>
          <p:cNvSpPr txBox="1"/>
          <p:nvPr/>
        </p:nvSpPr>
        <p:spPr>
          <a:xfrm>
            <a:off x="731520" y="5396865"/>
            <a:ext cx="6636385" cy="368300"/>
          </a:xfrm>
          <a:prstGeom prst="rect">
            <a:avLst/>
          </a:prstGeom>
          <a:noFill/>
        </p:spPr>
        <p:txBody>
          <a:bodyPr wrap="square" rtlCol="0">
            <a:spAutoFit/>
          </a:bodyPr>
          <a:p>
            <a:r>
              <a:rPr lang="zh-CN" altLang="en-US">
                <a:solidFill>
                  <a:srgbClr val="FF0000"/>
                </a:solidFill>
              </a:rPr>
              <a:t>核心工作：告知框架根据用户名确定用户对象的途径</a:t>
            </a:r>
            <a:endParaRPr lang="zh-CN" altLang="en-US">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57949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：实现框架用来提取用户密码、权限、是否禁用、是否锁定等信息的接口UserDetails，实现该接口的一些列方法。</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406400" y="3282315"/>
            <a:ext cx="7440295" cy="3455035"/>
          </a:xfrm>
          <a:prstGeom prst="rect">
            <a:avLst/>
          </a:prstGeom>
        </p:spPr>
      </p:pic>
      <p:sp>
        <p:nvSpPr>
          <p:cNvPr id="6" name="文本框 5"/>
          <p:cNvSpPr txBox="1"/>
          <p:nvPr/>
        </p:nvSpPr>
        <p:spPr>
          <a:xfrm>
            <a:off x="5555615" y="5842635"/>
            <a:ext cx="6636385" cy="368300"/>
          </a:xfrm>
          <a:prstGeom prst="rect">
            <a:avLst/>
          </a:prstGeom>
          <a:noFill/>
        </p:spPr>
        <p:txBody>
          <a:bodyPr wrap="square" rtlCol="0">
            <a:spAutoFit/>
          </a:bodyPr>
          <a:p>
            <a:r>
              <a:rPr lang="zh-CN" altLang="en-US">
                <a:solidFill>
                  <a:srgbClr val="FF0000"/>
                </a:solidFill>
              </a:rPr>
              <a:t>核心工作：告知框架怎么从用户对象中读到它需要的属性</a:t>
            </a:r>
            <a:endParaRPr lang="zh-CN" altLang="en-US">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31178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步骤</a:t>
            </a:r>
            <a:r>
              <a:rPr lang="en-US" altLang="zh-CN" sz="2000" dirty="0">
                <a:latin typeface="宋体" pitchFamily="2" charset="-122"/>
                <a:ea typeface="宋体" pitchFamily="2" charset="-122"/>
              </a:rPr>
              <a:t>3</a:t>
            </a:r>
            <a:r>
              <a:rPr lang="zh-CN" altLang="en-US" sz="2000" dirty="0">
                <a:latin typeface="宋体" pitchFamily="2" charset="-122"/>
                <a:ea typeface="宋体" pitchFamily="2" charset="-122"/>
              </a:rPr>
              <a:t>：</a:t>
            </a:r>
            <a:r>
              <a:rPr lang="zh-CN" altLang="en-US" sz="2000" dirty="0">
                <a:latin typeface="宋体" pitchFamily="2" charset="-122"/>
                <a:ea typeface="宋体" pitchFamily="2" charset="-122"/>
                <a:sym typeface="+mn-ea"/>
              </a:rPr>
              <a:t>创建</a:t>
            </a:r>
            <a:r>
              <a:rPr lang="en-US" altLang="zh-CN" sz="2000" dirty="0" err="1">
                <a:latin typeface="宋体" pitchFamily="2" charset="-122"/>
                <a:ea typeface="宋体" pitchFamily="2" charset="-122"/>
                <a:sym typeface="+mn-ea"/>
              </a:rPr>
              <a:t>WebSecurityConfig</a:t>
            </a:r>
            <a:r>
              <a:rPr lang="zh-CN" altLang="en-US" sz="2000" dirty="0">
                <a:latin typeface="宋体" pitchFamily="2" charset="-122"/>
                <a:ea typeface="宋体" pitchFamily="2" charset="-122"/>
                <a:sym typeface="+mn-ea"/>
              </a:rPr>
              <a:t>配置类，重写</a:t>
            </a:r>
            <a:r>
              <a:rPr lang="en-US" altLang="zh-CN" sz="2000" dirty="0">
                <a:latin typeface="宋体" pitchFamily="2" charset="-122"/>
                <a:ea typeface="宋体" pitchFamily="2" charset="-122"/>
                <a:sym typeface="+mn-ea"/>
              </a:rPr>
              <a:t>configure</a:t>
            </a:r>
            <a:r>
              <a:rPr lang="zh-CN" altLang="en-US" sz="2000" dirty="0">
                <a:latin typeface="宋体" pitchFamily="2" charset="-122"/>
                <a:ea typeface="宋体" pitchFamily="2" charset="-122"/>
                <a:sym typeface="+mn-ea"/>
              </a:rPr>
              <a:t>方法，将自己实现的UserDetailsService告知框架</a:t>
            </a:r>
            <a:r>
              <a:rPr lang="zh-CN" altLang="en-US" sz="2000" dirty="0">
                <a:latin typeface="宋体" pitchFamily="2" charset="-122"/>
                <a:ea typeface="宋体" pitchFamily="2" charset="-122"/>
              </a:rPr>
              <a:t>。</a:t>
            </a:r>
            <a:endParaRPr lang="zh-CN" altLang="en-US"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514350" y="3402965"/>
            <a:ext cx="11022965" cy="2061845"/>
          </a:xfrm>
          <a:prstGeom prst="rect">
            <a:avLst/>
          </a:prstGeom>
        </p:spPr>
      </p:pic>
      <p:cxnSp>
        <p:nvCxnSpPr>
          <p:cNvPr id="7" name="直接箭头连接符 6"/>
          <p:cNvCxnSpPr/>
          <p:nvPr/>
        </p:nvCxnSpPr>
        <p:spPr>
          <a:xfrm flipH="1">
            <a:off x="7443470" y="3506470"/>
            <a:ext cx="466090" cy="374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909560" y="3374390"/>
            <a:ext cx="2265680" cy="368300"/>
          </a:xfrm>
          <a:prstGeom prst="rect">
            <a:avLst/>
          </a:prstGeom>
          <a:noFill/>
        </p:spPr>
        <p:txBody>
          <a:bodyPr wrap="none" rtlCol="0">
            <a:spAutoFit/>
          </a:bodyPr>
          <a:p>
            <a:r>
              <a:rPr lang="zh-CN" altLang="en-US"/>
              <a:t>认证管理器的</a:t>
            </a:r>
            <a:r>
              <a:rPr lang="en-US" altLang="zh-CN"/>
              <a:t>Builder</a:t>
            </a:r>
            <a:endParaRPr lang="en-US" altLang="zh-CN"/>
          </a:p>
        </p:txBody>
      </p:sp>
      <p:cxnSp>
        <p:nvCxnSpPr>
          <p:cNvPr id="9" name="直接连接符 8"/>
          <p:cNvCxnSpPr/>
          <p:nvPr/>
        </p:nvCxnSpPr>
        <p:spPr>
          <a:xfrm flipV="1">
            <a:off x="2158365" y="5014595"/>
            <a:ext cx="9160510" cy="50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553335" y="5358765"/>
            <a:ext cx="6012180" cy="368300"/>
          </a:xfrm>
          <a:prstGeom prst="rect">
            <a:avLst/>
          </a:prstGeom>
          <a:noFill/>
        </p:spPr>
        <p:txBody>
          <a:bodyPr wrap="none" rtlCol="0">
            <a:spAutoFit/>
          </a:bodyPr>
          <a:p>
            <a:r>
              <a:rPr lang="zh-CN" altLang="en-US"/>
              <a:t>注册自己使用的</a:t>
            </a:r>
            <a:r>
              <a:rPr lang="en-US" altLang="zh-CN"/>
              <a:t>UserDetailsService</a:t>
            </a:r>
            <a:r>
              <a:rPr lang="zh-CN" altLang="en-US"/>
              <a:t>以及使用的密码编码器</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860425" y="1720215"/>
            <a:ext cx="4905375" cy="4914265"/>
          </a:xfrm>
          <a:prstGeom prst="rect">
            <a:avLst/>
          </a:prstGeom>
        </p:spPr>
      </p:pic>
      <p:pic>
        <p:nvPicPr>
          <p:cNvPr id="7" name="图片 6"/>
          <p:cNvPicPr>
            <a:picLocks noChangeAspect="1"/>
          </p:cNvPicPr>
          <p:nvPr/>
        </p:nvPicPr>
        <p:blipFill>
          <a:blip r:embed="rId2"/>
          <a:stretch>
            <a:fillRect/>
          </a:stretch>
        </p:blipFill>
        <p:spPr>
          <a:xfrm>
            <a:off x="6246495" y="2327275"/>
            <a:ext cx="4672965" cy="3510280"/>
          </a:xfrm>
          <a:prstGeom prst="rect">
            <a:avLst/>
          </a:prstGeom>
        </p:spPr>
      </p:pic>
      <p:sp>
        <p:nvSpPr>
          <p:cNvPr id="8" name="文本框 7"/>
          <p:cNvSpPr txBox="1"/>
          <p:nvPr/>
        </p:nvSpPr>
        <p:spPr>
          <a:xfrm>
            <a:off x="5204460" y="1287780"/>
            <a:ext cx="6757035" cy="368300"/>
          </a:xfrm>
          <a:prstGeom prst="rect">
            <a:avLst/>
          </a:prstGeom>
          <a:noFill/>
        </p:spPr>
        <p:txBody>
          <a:bodyPr wrap="square" rtlCol="0" anchor="t">
            <a:spAutoFit/>
          </a:bodyPr>
          <a:p>
            <a:r>
              <a:rPr lang="zh-CN" altLang="en-US">
                <a:hlinkClick r:id="rId3" action="ppaction://hlinkfile"/>
              </a:rPr>
              <a:t>https://gitee.com/buptnetwork/spring-security-userdetails-demo</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1481455" y="1572895"/>
            <a:ext cx="8223250" cy="4549140"/>
          </a:xfrm>
          <a:prstGeom prst="rect">
            <a:avLst/>
          </a:prstGeom>
        </p:spPr>
      </p:pic>
      <p:sp>
        <p:nvSpPr>
          <p:cNvPr id="8" name="文本框 7"/>
          <p:cNvSpPr txBox="1"/>
          <p:nvPr/>
        </p:nvSpPr>
        <p:spPr>
          <a:xfrm>
            <a:off x="3305175" y="6327140"/>
            <a:ext cx="4996180" cy="368300"/>
          </a:xfrm>
          <a:prstGeom prst="rect">
            <a:avLst/>
          </a:prstGeom>
          <a:noFill/>
        </p:spPr>
        <p:txBody>
          <a:bodyPr wrap="none" rtlCol="0">
            <a:spAutoFit/>
          </a:bodyPr>
          <a:p>
            <a:r>
              <a:rPr lang="en-US" altLang="zh-CN"/>
              <a:t>schema.sql</a:t>
            </a:r>
            <a:r>
              <a:rPr lang="zh-CN" altLang="en-US"/>
              <a:t>建表语句，建立用户表和用户权限表</a:t>
            </a:r>
            <a:endParaRPr lang="zh-CN" altLang="en-US"/>
          </a:p>
        </p:txBody>
      </p:sp>
      <p:sp>
        <p:nvSpPr>
          <p:cNvPr id="9" name="文本框 8"/>
          <p:cNvSpPr txBox="1"/>
          <p:nvPr/>
        </p:nvSpPr>
        <p:spPr>
          <a:xfrm>
            <a:off x="5204460" y="1287780"/>
            <a:ext cx="6757035" cy="368300"/>
          </a:xfrm>
          <a:prstGeom prst="rect">
            <a:avLst/>
          </a:prstGeom>
          <a:noFill/>
        </p:spPr>
        <p:txBody>
          <a:bodyPr wrap="square" rtlCol="0" anchor="t">
            <a:spAutoFit/>
          </a:bodyPr>
          <a:p>
            <a:r>
              <a:rPr lang="zh-CN" altLang="en-US">
                <a:hlinkClick r:id="rId2" action="ppaction://hlinkfile"/>
              </a:rPr>
              <a:t>https://gitee.com/buptnetwork/spring-security-userdetails-demo</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460502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系统需要的常见安全措施有：身份验证、授权以及常见安全漏洞防护。</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身份验证：</a:t>
            </a:r>
            <a:r>
              <a:rPr lang="en-US" altLang="zh-CN" sz="2000" dirty="0">
                <a:sym typeface="+mn-ea"/>
              </a:rPr>
              <a:t>authentication</a:t>
            </a:r>
            <a:r>
              <a:rPr lang="zh-CN" altLang="en-US" sz="2000" dirty="0">
                <a:sym typeface="+mn-ea"/>
              </a:rPr>
              <a:t>，确认用户的身份，</a:t>
            </a:r>
            <a:r>
              <a:rPr lang="en-US" altLang="zh-CN" sz="2000" dirty="0">
                <a:sym typeface="+mn-ea"/>
              </a:rPr>
              <a:t>Verifies you are who you say you are</a:t>
            </a:r>
            <a:r>
              <a:rPr lang="zh-CN" altLang="en-US" sz="2000" dirty="0">
                <a:sym typeface="+mn-ea"/>
              </a:rPr>
              <a:t>。</a:t>
            </a:r>
            <a:endParaRPr lang="zh-CN" altLang="en-US" sz="2000" dirty="0">
              <a:sym typeface="+mn-ea"/>
            </a:endParaRPr>
          </a:p>
          <a:p>
            <a:pPr marL="109855">
              <a:lnSpc>
                <a:spcPct val="150000"/>
              </a:lnSpc>
              <a:spcBef>
                <a:spcPts val="400"/>
              </a:spcBef>
              <a:buClr>
                <a:schemeClr val="accent1"/>
              </a:buClr>
              <a:buSzPct val="68000"/>
            </a:pPr>
            <a:endParaRPr lang="zh-CN" altLang="en-US" sz="2000" dirty="0">
              <a:sym typeface="+mn-ea"/>
            </a:endParaRPr>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     </a:t>
            </a:r>
            <a:endParaRPr lang="zh-CN" altLang="en-US" sz="2000" dirty="0">
              <a:sym typeface="+mn-ea"/>
            </a:endParaRPr>
          </a:p>
          <a:p>
            <a:pPr marL="109855">
              <a:lnSpc>
                <a:spcPct val="150000"/>
              </a:lnSpc>
              <a:spcBef>
                <a:spcPts val="400"/>
              </a:spcBef>
              <a:buClr>
                <a:schemeClr val="accent1"/>
              </a:buClr>
              <a:buSzPct val="68000"/>
            </a:pPr>
            <a:r>
              <a:rPr lang="zh-CN" altLang="en-US" sz="2000" dirty="0">
                <a:sym typeface="+mn-ea"/>
              </a:rPr>
              <a:t>     授权：</a:t>
            </a:r>
            <a:r>
              <a:rPr lang="en-US" altLang="zh-CN" sz="2000" dirty="0">
                <a:sym typeface="+mn-ea"/>
              </a:rPr>
              <a:t>authorization</a:t>
            </a:r>
            <a:r>
              <a:rPr lang="zh-CN" altLang="en-US" sz="2000" dirty="0">
                <a:sym typeface="+mn-ea"/>
              </a:rPr>
              <a:t>，身份验证后决定了用户访问系统的能力以及达到的程度。</a:t>
            </a:r>
            <a:r>
              <a:rPr lang="en-US" altLang="zh-CN" sz="2000" dirty="0">
                <a:sym typeface="+mn-ea"/>
              </a:rPr>
              <a:t>Decides if you have permission to access a resource</a:t>
            </a: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4" name="矩形 3"/>
          <p:cNvSpPr/>
          <p:nvPr/>
        </p:nvSpPr>
        <p:spPr>
          <a:xfrm>
            <a:off x="4731385" y="2616835"/>
            <a:ext cx="1618615" cy="7334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webapi</a:t>
            </a:r>
            <a:endParaRPr lang="en-US" altLang="zh-CN"/>
          </a:p>
        </p:txBody>
      </p:sp>
      <p:cxnSp>
        <p:nvCxnSpPr>
          <p:cNvPr id="5" name="直接箭头连接符 4"/>
          <p:cNvCxnSpPr/>
          <p:nvPr/>
        </p:nvCxnSpPr>
        <p:spPr>
          <a:xfrm flipV="1">
            <a:off x="2350770" y="2979420"/>
            <a:ext cx="2305050"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7" name="图片 46"/>
          <p:cNvPicPr>
            <a:picLocks noChangeAspect="1"/>
          </p:cNvPicPr>
          <p:nvPr/>
        </p:nvPicPr>
        <p:blipFill>
          <a:blip r:embed="rId1"/>
          <a:stretch>
            <a:fillRect/>
          </a:stretch>
        </p:blipFill>
        <p:spPr>
          <a:xfrm>
            <a:off x="1534795" y="2383790"/>
            <a:ext cx="741045" cy="647065"/>
          </a:xfrm>
          <a:prstGeom prst="rect">
            <a:avLst/>
          </a:prstGeom>
        </p:spPr>
      </p:pic>
      <p:pic>
        <p:nvPicPr>
          <p:cNvPr id="16" name="图片 15"/>
          <p:cNvPicPr>
            <a:picLocks noChangeAspect="1"/>
          </p:cNvPicPr>
          <p:nvPr/>
        </p:nvPicPr>
        <p:blipFill>
          <a:blip r:embed="rId2">
            <a:clrChange>
              <a:clrFrom>
                <a:srgbClr val="FFFFFF"/>
              </a:clrFrom>
              <a:clrTo>
                <a:srgbClr val="FFFFFF">
                  <a:alpha val="0"/>
                </a:srgbClr>
              </a:clrTo>
            </a:clrChange>
          </a:blip>
          <a:stretch>
            <a:fillRect/>
          </a:stretch>
        </p:blipFill>
        <p:spPr>
          <a:xfrm>
            <a:off x="1660525" y="3056255"/>
            <a:ext cx="537210" cy="610235"/>
          </a:xfrm>
          <a:prstGeom prst="rect">
            <a:avLst/>
          </a:prstGeom>
        </p:spPr>
      </p:pic>
      <p:sp>
        <p:nvSpPr>
          <p:cNvPr id="6" name="文本框 5"/>
          <p:cNvSpPr txBox="1"/>
          <p:nvPr/>
        </p:nvSpPr>
        <p:spPr>
          <a:xfrm>
            <a:off x="2677160" y="2616835"/>
            <a:ext cx="1808480" cy="337185"/>
          </a:xfrm>
          <a:prstGeom prst="rect">
            <a:avLst/>
          </a:prstGeom>
          <a:noFill/>
        </p:spPr>
        <p:txBody>
          <a:bodyPr wrap="none" rtlCol="0">
            <a:spAutoFit/>
          </a:bodyPr>
          <a:p>
            <a:r>
              <a:rPr lang="zh-CN" altLang="en-US" sz="1600"/>
              <a:t>发出请求的是谁？</a:t>
            </a:r>
            <a:endParaRPr lang="zh-CN" altLang="en-US" sz="1600"/>
          </a:p>
        </p:txBody>
      </p:sp>
      <p:sp>
        <p:nvSpPr>
          <p:cNvPr id="7" name="文本框 6"/>
          <p:cNvSpPr txBox="1"/>
          <p:nvPr/>
        </p:nvSpPr>
        <p:spPr>
          <a:xfrm>
            <a:off x="6768465" y="2568575"/>
            <a:ext cx="3836670" cy="829945"/>
          </a:xfrm>
          <a:prstGeom prst="rect">
            <a:avLst/>
          </a:prstGeom>
          <a:noFill/>
        </p:spPr>
        <p:txBody>
          <a:bodyPr wrap="square" rtlCol="0">
            <a:spAutoFit/>
          </a:bodyPr>
          <a:p>
            <a:r>
              <a:rPr lang="en-US" altLang="zh-CN" sz="1600"/>
              <a:t>login</a:t>
            </a:r>
            <a:r>
              <a:rPr lang="zh-CN" altLang="en-US" sz="1600"/>
              <a:t>、</a:t>
            </a:r>
            <a:r>
              <a:rPr lang="en-US" altLang="zh-CN" sz="1600"/>
              <a:t>logout</a:t>
            </a:r>
            <a:r>
              <a:rPr lang="zh-CN" altLang="en-US" sz="1600"/>
              <a:t>、</a:t>
            </a:r>
            <a:r>
              <a:rPr lang="en-US" altLang="zh-CN" sz="1600"/>
              <a:t>token</a:t>
            </a:r>
            <a:r>
              <a:rPr lang="zh-CN" altLang="en-US" sz="1600"/>
              <a:t>、</a:t>
            </a:r>
            <a:r>
              <a:rPr lang="en-US" altLang="zh-CN" sz="1600"/>
              <a:t>session</a:t>
            </a:r>
            <a:r>
              <a:rPr lang="zh-CN" altLang="en-US" sz="1600"/>
              <a:t>、</a:t>
            </a:r>
            <a:r>
              <a:rPr lang="en-US" altLang="zh-CN" sz="1600"/>
              <a:t>cookie</a:t>
            </a:r>
            <a:r>
              <a:rPr lang="zh-CN" altLang="en-US" sz="1600"/>
              <a:t>、</a:t>
            </a:r>
            <a:r>
              <a:rPr lang="en-US" altLang="zh-CN" sz="1600">
                <a:sym typeface="+mn-ea"/>
              </a:rPr>
              <a:t>captcha</a:t>
            </a:r>
            <a:r>
              <a:rPr lang="zh-CN" altLang="en-US" sz="1600">
                <a:sym typeface="+mn-ea"/>
              </a:rPr>
              <a:t>、</a:t>
            </a:r>
            <a:r>
              <a:rPr lang="en-US" altLang="zh-CN" sz="1600">
                <a:sym typeface="+mn-ea"/>
              </a:rPr>
              <a:t>p</a:t>
            </a:r>
            <a:r>
              <a:rPr lang="zh-CN" altLang="en-US" sz="1600">
                <a:sym typeface="+mn-ea"/>
              </a:rPr>
              <a:t>assword encryption</a:t>
            </a:r>
            <a:endParaRPr lang="zh-CN" altLang="en-US" sz="1600">
              <a:sym typeface="+mn-ea"/>
            </a:endParaRPr>
          </a:p>
          <a:p>
            <a:r>
              <a:rPr lang="en-US" altLang="zh-CN" sz="1600"/>
              <a:t>oauth...</a:t>
            </a:r>
            <a:endParaRPr lang="en-US" altLang="zh-CN" sz="1600"/>
          </a:p>
        </p:txBody>
      </p:sp>
      <p:sp>
        <p:nvSpPr>
          <p:cNvPr id="8" name="文本框 7"/>
          <p:cNvSpPr txBox="1"/>
          <p:nvPr/>
        </p:nvSpPr>
        <p:spPr>
          <a:xfrm>
            <a:off x="2846705" y="3177540"/>
            <a:ext cx="1313180" cy="368300"/>
          </a:xfrm>
          <a:prstGeom prst="rect">
            <a:avLst/>
          </a:prstGeom>
          <a:noFill/>
        </p:spPr>
        <p:txBody>
          <a:bodyPr wrap="none" rtlCol="0">
            <a:spAutoFit/>
          </a:bodyPr>
          <a:p>
            <a:pPr algn="l"/>
            <a:r>
              <a:rPr lang="en-US" altLang="zh-CN"/>
              <a:t>401 </a:t>
            </a:r>
            <a:r>
              <a:rPr lang="zh-CN" altLang="en-US"/>
              <a:t>未认证</a:t>
            </a:r>
            <a:endParaRPr lang="zh-CN" altLang="en-US"/>
          </a:p>
        </p:txBody>
      </p:sp>
      <p:cxnSp>
        <p:nvCxnSpPr>
          <p:cNvPr id="9" name="直接箭头连接符 8"/>
          <p:cNvCxnSpPr/>
          <p:nvPr/>
        </p:nvCxnSpPr>
        <p:spPr>
          <a:xfrm flipH="1" flipV="1">
            <a:off x="2421255" y="3166110"/>
            <a:ext cx="214185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218430" y="5180330"/>
            <a:ext cx="1618615" cy="7334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webapi</a:t>
            </a:r>
            <a:endParaRPr lang="en-US" altLang="zh-CN"/>
          </a:p>
        </p:txBody>
      </p:sp>
      <p:cxnSp>
        <p:nvCxnSpPr>
          <p:cNvPr id="11" name="直接箭头连接符 10"/>
          <p:cNvCxnSpPr/>
          <p:nvPr/>
        </p:nvCxnSpPr>
        <p:spPr>
          <a:xfrm flipV="1">
            <a:off x="2312035" y="5521960"/>
            <a:ext cx="2686685" cy="29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stretch>
            <a:fillRect/>
          </a:stretch>
        </p:blipFill>
        <p:spPr>
          <a:xfrm>
            <a:off x="1496060" y="4947285"/>
            <a:ext cx="741045" cy="647065"/>
          </a:xfrm>
          <a:prstGeom prst="rect">
            <a:avLst/>
          </a:prstGeom>
        </p:spPr>
      </p:pic>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1621790" y="5619750"/>
            <a:ext cx="537210" cy="610235"/>
          </a:xfrm>
          <a:prstGeom prst="rect">
            <a:avLst/>
          </a:prstGeom>
        </p:spPr>
      </p:pic>
      <p:sp>
        <p:nvSpPr>
          <p:cNvPr id="14" name="文本框 13"/>
          <p:cNvSpPr txBox="1"/>
          <p:nvPr/>
        </p:nvSpPr>
        <p:spPr>
          <a:xfrm>
            <a:off x="2233930" y="5099685"/>
            <a:ext cx="2824480" cy="337185"/>
          </a:xfrm>
          <a:prstGeom prst="rect">
            <a:avLst/>
          </a:prstGeom>
          <a:noFill/>
        </p:spPr>
        <p:txBody>
          <a:bodyPr wrap="none" rtlCol="0">
            <a:spAutoFit/>
          </a:bodyPr>
          <a:p>
            <a:r>
              <a:rPr lang="zh-CN" altLang="en-US" sz="1600"/>
              <a:t>是否允许当前用户执行此操作</a:t>
            </a:r>
            <a:endParaRPr lang="zh-CN" altLang="en-US" sz="1600"/>
          </a:p>
        </p:txBody>
      </p:sp>
      <p:sp>
        <p:nvSpPr>
          <p:cNvPr id="15" name="文本框 14"/>
          <p:cNvSpPr txBox="1"/>
          <p:nvPr/>
        </p:nvSpPr>
        <p:spPr>
          <a:xfrm>
            <a:off x="2807970" y="5741035"/>
            <a:ext cx="1656080" cy="368300"/>
          </a:xfrm>
          <a:prstGeom prst="rect">
            <a:avLst/>
          </a:prstGeom>
          <a:noFill/>
        </p:spPr>
        <p:txBody>
          <a:bodyPr wrap="none" rtlCol="0">
            <a:spAutoFit/>
          </a:bodyPr>
          <a:p>
            <a:pPr algn="l"/>
            <a:r>
              <a:rPr lang="en-US" altLang="zh-CN"/>
              <a:t>403 </a:t>
            </a:r>
            <a:r>
              <a:rPr lang="zh-CN" altLang="en-US"/>
              <a:t>Forbidden</a:t>
            </a:r>
            <a:endParaRPr lang="zh-CN" altLang="en-US"/>
          </a:p>
        </p:txBody>
      </p:sp>
      <p:cxnSp>
        <p:nvCxnSpPr>
          <p:cNvPr id="17" name="直接箭头连接符 16"/>
          <p:cNvCxnSpPr/>
          <p:nvPr/>
        </p:nvCxnSpPr>
        <p:spPr>
          <a:xfrm flipH="1">
            <a:off x="2393315" y="5696585"/>
            <a:ext cx="2512695"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997065" y="5017135"/>
            <a:ext cx="3521710" cy="1060450"/>
          </a:xfrm>
          <a:prstGeom prst="rect">
            <a:avLst/>
          </a:prstGeom>
          <a:noFill/>
        </p:spPr>
        <p:txBody>
          <a:bodyPr wrap="square" rtlCol="0">
            <a:spAutoFit/>
          </a:bodyPr>
          <a:p>
            <a:pPr>
              <a:lnSpc>
                <a:spcPct val="150000"/>
              </a:lnSpc>
            </a:pPr>
            <a:r>
              <a:rPr sz="1400"/>
              <a:t>RBAC（</a:t>
            </a:r>
            <a:r>
              <a:rPr sz="1400" b="1">
                <a:latin typeface="Arial Bold" panose="020B0604020202020204" charset="0"/>
                <a:cs typeface="Arial Bold" panose="020B0604020202020204" charset="0"/>
              </a:rPr>
              <a:t>R</a:t>
            </a:r>
            <a:r>
              <a:rPr sz="1400"/>
              <a:t>ole-</a:t>
            </a:r>
            <a:r>
              <a:rPr sz="1400" b="1">
                <a:latin typeface="Arial Bold" panose="020B0604020202020204" charset="0"/>
                <a:cs typeface="Arial Bold" panose="020B0604020202020204" charset="0"/>
              </a:rPr>
              <a:t>B</a:t>
            </a:r>
            <a:r>
              <a:rPr sz="1400"/>
              <a:t>ased </a:t>
            </a:r>
            <a:r>
              <a:rPr sz="1400" b="1">
                <a:latin typeface="Arial Bold" panose="020B0604020202020204" charset="0"/>
                <a:cs typeface="Arial Bold" panose="020B0604020202020204" charset="0"/>
              </a:rPr>
              <a:t>A</a:t>
            </a:r>
            <a:r>
              <a:rPr sz="1400"/>
              <a:t>ccess </a:t>
            </a:r>
            <a:r>
              <a:rPr sz="1400" b="1">
                <a:latin typeface="Arial Bold" panose="020B0604020202020204" charset="0"/>
                <a:cs typeface="Arial Bold" panose="020B0604020202020204" charset="0"/>
              </a:rPr>
              <a:t>C</a:t>
            </a:r>
            <a:r>
              <a:rPr sz="1400"/>
              <a:t>ontrol）</a:t>
            </a:r>
            <a:r>
              <a:rPr lang="en-US" altLang="zh-CN" sz="1400"/>
              <a:t>ACL  (</a:t>
            </a:r>
            <a:r>
              <a:rPr lang="en-US" altLang="zh-CN" sz="1400" b="1">
                <a:latin typeface="Arial Bold" panose="020B0604020202020204" charset="0"/>
                <a:cs typeface="Arial Bold" panose="020B0604020202020204" charset="0"/>
              </a:rPr>
              <a:t>A</a:t>
            </a:r>
            <a:r>
              <a:rPr lang="en-US" altLang="zh-CN" sz="1400"/>
              <a:t>ccess </a:t>
            </a:r>
            <a:r>
              <a:rPr lang="en-US" altLang="zh-CN" sz="1400" b="1">
                <a:latin typeface="Arial Bold" panose="020B0604020202020204" charset="0"/>
                <a:cs typeface="Arial Bold" panose="020B0604020202020204" charset="0"/>
              </a:rPr>
              <a:t>C</a:t>
            </a:r>
            <a:r>
              <a:rPr lang="en-US" altLang="zh-CN" sz="1400"/>
              <a:t>ontrol </a:t>
            </a:r>
            <a:r>
              <a:rPr lang="en-US" altLang="zh-CN" sz="1400" b="1">
                <a:latin typeface="Arial Bold" panose="020B0604020202020204" charset="0"/>
                <a:cs typeface="Arial Bold" panose="020B0604020202020204" charset="0"/>
              </a:rPr>
              <a:t>L</a:t>
            </a:r>
            <a:r>
              <a:rPr lang="en-US" altLang="zh-CN" sz="1400"/>
              <a:t>ist)</a:t>
            </a:r>
            <a:endParaRPr lang="en-US" altLang="zh-CN" sz="1400"/>
          </a:p>
          <a:p>
            <a:pPr>
              <a:lnSpc>
                <a:spcPct val="150000"/>
              </a:lnSpc>
            </a:pPr>
            <a:r>
              <a:rPr lang="en-US" altLang="zh-CN" sz="1400"/>
              <a:t>ABAC（</a:t>
            </a:r>
            <a:r>
              <a:rPr lang="en-US" altLang="zh-CN" sz="1400" b="1">
                <a:latin typeface="Arial Bold" panose="020B0604020202020204" charset="0"/>
                <a:cs typeface="Arial Bold" panose="020B0604020202020204" charset="0"/>
              </a:rPr>
              <a:t>A</a:t>
            </a:r>
            <a:r>
              <a:rPr lang="en-US" altLang="zh-CN" sz="1400"/>
              <a:t>ttribute </a:t>
            </a:r>
            <a:r>
              <a:rPr lang="en-US" altLang="zh-CN" sz="1400" b="1">
                <a:latin typeface="Arial Bold" panose="020B0604020202020204" charset="0"/>
                <a:cs typeface="Arial Bold" panose="020B0604020202020204" charset="0"/>
              </a:rPr>
              <a:t>B</a:t>
            </a:r>
            <a:r>
              <a:rPr lang="en-US" altLang="zh-CN" sz="1400"/>
              <a:t>ase </a:t>
            </a:r>
            <a:r>
              <a:rPr lang="en-US" altLang="zh-CN" sz="1400" b="1">
                <a:latin typeface="Arial Bold" panose="020B0604020202020204" charset="0"/>
                <a:cs typeface="Arial Bold" panose="020B0604020202020204" charset="0"/>
              </a:rPr>
              <a:t>A</a:t>
            </a:r>
            <a:r>
              <a:rPr lang="en-US" altLang="zh-CN" sz="1400"/>
              <a:t>ccess </a:t>
            </a:r>
            <a:r>
              <a:rPr lang="en-US" altLang="zh-CN" sz="1400" b="1">
                <a:latin typeface="Arial Bold" panose="020B0604020202020204" charset="0"/>
                <a:cs typeface="Arial Bold" panose="020B0604020202020204" charset="0"/>
              </a:rPr>
              <a:t>C</a:t>
            </a:r>
            <a:r>
              <a:rPr lang="en-US" altLang="zh-CN" sz="1400"/>
              <a:t>ontrol）</a:t>
            </a:r>
            <a:endParaRPr lang="en-US" altLang="zh-CN"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文本框 7"/>
          <p:cNvSpPr txBox="1"/>
          <p:nvPr/>
        </p:nvSpPr>
        <p:spPr>
          <a:xfrm>
            <a:off x="1610995" y="2378075"/>
            <a:ext cx="9655810" cy="368300"/>
          </a:xfrm>
          <a:prstGeom prst="rect">
            <a:avLst/>
          </a:prstGeom>
          <a:noFill/>
        </p:spPr>
        <p:txBody>
          <a:bodyPr wrap="none" rtlCol="0">
            <a:spAutoFit/>
          </a:bodyPr>
          <a:p>
            <a:r>
              <a:rPr lang="en-US" altLang="zh-CN"/>
              <a:t>data.sql</a:t>
            </a:r>
            <a:r>
              <a:rPr lang="zh-CN" altLang="en-US"/>
              <a:t>初始化数据语句，创建了一个用户</a:t>
            </a:r>
            <a:r>
              <a:rPr lang="en-US" altLang="zh-CN"/>
              <a:t>admin</a:t>
            </a:r>
            <a:r>
              <a:rPr lang="zh-CN" altLang="en-US"/>
              <a:t>，密码为</a:t>
            </a:r>
            <a:r>
              <a:rPr lang="en-US" altLang="zh-CN"/>
              <a:t>123456</a:t>
            </a:r>
            <a:r>
              <a:rPr lang="zh-CN" altLang="en-US"/>
              <a:t>，权限代码为</a:t>
            </a:r>
            <a:r>
              <a:rPr lang="en-US" altLang="zh-CN"/>
              <a:t>'ROLE_ADMIN'</a:t>
            </a:r>
            <a:endParaRPr lang="en-US" altLang="zh-CN"/>
          </a:p>
        </p:txBody>
      </p:sp>
      <p:pic>
        <p:nvPicPr>
          <p:cNvPr id="6" name="图片 5"/>
          <p:cNvPicPr>
            <a:picLocks noChangeAspect="1"/>
          </p:cNvPicPr>
          <p:nvPr/>
        </p:nvPicPr>
        <p:blipFill>
          <a:blip r:embed="rId1"/>
          <a:stretch>
            <a:fillRect/>
          </a:stretch>
        </p:blipFill>
        <p:spPr>
          <a:xfrm>
            <a:off x="-114300" y="1504950"/>
            <a:ext cx="12192000" cy="713740"/>
          </a:xfrm>
          <a:prstGeom prst="rect">
            <a:avLst/>
          </a:prstGeom>
        </p:spPr>
      </p:pic>
      <p:pic>
        <p:nvPicPr>
          <p:cNvPr id="7" name="图片 6"/>
          <p:cNvPicPr>
            <a:picLocks noChangeAspect="1"/>
          </p:cNvPicPr>
          <p:nvPr/>
        </p:nvPicPr>
        <p:blipFill>
          <a:blip r:embed="rId2"/>
          <a:stretch>
            <a:fillRect/>
          </a:stretch>
        </p:blipFill>
        <p:spPr>
          <a:xfrm>
            <a:off x="6507480" y="3016250"/>
            <a:ext cx="3841750" cy="3242945"/>
          </a:xfrm>
          <a:prstGeom prst="rect">
            <a:avLst/>
          </a:prstGeom>
        </p:spPr>
      </p:pic>
      <p:pic>
        <p:nvPicPr>
          <p:cNvPr id="9" name="图片 8"/>
          <p:cNvPicPr>
            <a:picLocks noChangeAspect="1"/>
          </p:cNvPicPr>
          <p:nvPr/>
        </p:nvPicPr>
        <p:blipFill>
          <a:blip r:embed="rId3"/>
          <a:stretch>
            <a:fillRect/>
          </a:stretch>
        </p:blipFill>
        <p:spPr>
          <a:xfrm>
            <a:off x="848360" y="2938145"/>
            <a:ext cx="5391785" cy="3321685"/>
          </a:xfrm>
          <a:prstGeom prst="rect">
            <a:avLst/>
          </a:prstGeom>
        </p:spPr>
      </p:pic>
      <p:sp>
        <p:nvSpPr>
          <p:cNvPr id="10" name="文本框 9"/>
          <p:cNvSpPr txBox="1"/>
          <p:nvPr/>
        </p:nvSpPr>
        <p:spPr>
          <a:xfrm>
            <a:off x="4126230" y="6438900"/>
            <a:ext cx="2468880" cy="368300"/>
          </a:xfrm>
          <a:prstGeom prst="rect">
            <a:avLst/>
          </a:prstGeom>
          <a:noFill/>
        </p:spPr>
        <p:txBody>
          <a:bodyPr wrap="none" rtlCol="0">
            <a:spAutoFit/>
          </a:bodyPr>
          <a:p>
            <a:r>
              <a:rPr lang="zh-CN" altLang="en-US"/>
              <a:t>和两张表对应的实体类</a:t>
            </a:r>
            <a:endParaRPr lang="zh-CN" altLang="en-US"/>
          </a:p>
        </p:txBody>
      </p:sp>
      <p:sp>
        <p:nvSpPr>
          <p:cNvPr id="11" name="文本框 10"/>
          <p:cNvSpPr txBox="1"/>
          <p:nvPr/>
        </p:nvSpPr>
        <p:spPr>
          <a:xfrm>
            <a:off x="5204460" y="1148080"/>
            <a:ext cx="6757035" cy="368300"/>
          </a:xfrm>
          <a:prstGeom prst="rect">
            <a:avLst/>
          </a:prstGeom>
          <a:noFill/>
        </p:spPr>
        <p:txBody>
          <a:bodyPr wrap="square" rtlCol="0" anchor="t">
            <a:spAutoFit/>
          </a:bodyPr>
          <a:p>
            <a:r>
              <a:rPr lang="zh-CN" altLang="en-US">
                <a:hlinkClick r:id="rId4" action="ppaction://hlinkfile"/>
              </a:rPr>
              <a:t>https://gitee.com/buptnetwork/spring-security-userdetails-demo</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0" y="1419225"/>
            <a:ext cx="3423920" cy="922020"/>
          </a:xfrm>
          <a:prstGeom prst="rect">
            <a:avLst/>
          </a:prstGeom>
          <a:noFill/>
        </p:spPr>
        <p:txBody>
          <a:bodyPr wrap="square" rtlCol="0">
            <a:spAutoFit/>
          </a:bodyPr>
          <a:p>
            <a:pPr algn="l">
              <a:lnSpc>
                <a:spcPct val="150000"/>
              </a:lnSpc>
            </a:pPr>
            <a:r>
              <a:rPr lang="zh-CN" altLang="en-US"/>
              <a:t>自己实现的UserDetailsService中的loadUserByUsername方法</a:t>
            </a:r>
            <a:endParaRPr lang="zh-CN" altLang="en-US"/>
          </a:p>
        </p:txBody>
      </p:sp>
      <p:pic>
        <p:nvPicPr>
          <p:cNvPr id="3" name="图片 2"/>
          <p:cNvPicPr>
            <a:picLocks noChangeAspect="1"/>
          </p:cNvPicPr>
          <p:nvPr/>
        </p:nvPicPr>
        <p:blipFill>
          <a:blip r:embed="rId1"/>
          <a:stretch>
            <a:fillRect/>
          </a:stretch>
        </p:blipFill>
        <p:spPr>
          <a:xfrm>
            <a:off x="3423920" y="1212215"/>
            <a:ext cx="8768080" cy="5597525"/>
          </a:xfrm>
          <a:prstGeom prst="rect">
            <a:avLst/>
          </a:prstGeom>
        </p:spPr>
      </p:pic>
      <p:cxnSp>
        <p:nvCxnSpPr>
          <p:cNvPr id="11" name="直接箭头连接符 10"/>
          <p:cNvCxnSpPr/>
          <p:nvPr/>
        </p:nvCxnSpPr>
        <p:spPr>
          <a:xfrm flipV="1">
            <a:off x="2719070" y="2415540"/>
            <a:ext cx="1311910" cy="344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155" y="2759710"/>
            <a:ext cx="2227580" cy="368300"/>
          </a:xfrm>
          <a:prstGeom prst="rect">
            <a:avLst/>
          </a:prstGeom>
          <a:noFill/>
        </p:spPr>
        <p:txBody>
          <a:bodyPr wrap="none" rtlCol="0">
            <a:spAutoFit/>
          </a:bodyPr>
          <a:p>
            <a:r>
              <a:rPr lang="zh-CN" altLang="en-US"/>
              <a:t>根据用户名查</a:t>
            </a:r>
            <a:r>
              <a:rPr lang="en-US" altLang="zh-CN"/>
              <a:t>user</a:t>
            </a:r>
            <a:r>
              <a:rPr lang="zh-CN" altLang="en-US"/>
              <a:t>表</a:t>
            </a:r>
            <a:endParaRPr lang="zh-CN" altLang="en-US"/>
          </a:p>
        </p:txBody>
      </p:sp>
      <p:sp>
        <p:nvSpPr>
          <p:cNvPr id="13" name="文本框 12"/>
          <p:cNvSpPr txBox="1"/>
          <p:nvPr/>
        </p:nvSpPr>
        <p:spPr>
          <a:xfrm>
            <a:off x="641985" y="4097020"/>
            <a:ext cx="2837180" cy="645160"/>
          </a:xfrm>
          <a:prstGeom prst="rect">
            <a:avLst/>
          </a:prstGeom>
          <a:noFill/>
        </p:spPr>
        <p:txBody>
          <a:bodyPr wrap="none" rtlCol="0">
            <a:spAutoFit/>
          </a:bodyPr>
          <a:p>
            <a:pPr algn="l"/>
            <a:r>
              <a:rPr lang="zh-CN" altLang="en-US"/>
              <a:t>根据用户名查</a:t>
            </a:r>
            <a:r>
              <a:rPr lang="en-US" altLang="zh-CN"/>
              <a:t>authorities</a:t>
            </a:r>
            <a:r>
              <a:rPr lang="zh-CN" altLang="en-US"/>
              <a:t>表</a:t>
            </a:r>
            <a:endParaRPr lang="zh-CN" altLang="en-US"/>
          </a:p>
          <a:p>
            <a:pPr algn="l"/>
            <a:r>
              <a:rPr lang="zh-CN" altLang="en-US"/>
              <a:t>获得权限</a:t>
            </a:r>
            <a:endParaRPr lang="zh-CN" altLang="en-US"/>
          </a:p>
        </p:txBody>
      </p:sp>
      <p:cxnSp>
        <p:nvCxnSpPr>
          <p:cNvPr id="14" name="直接箭头连接符 13"/>
          <p:cNvCxnSpPr/>
          <p:nvPr/>
        </p:nvCxnSpPr>
        <p:spPr>
          <a:xfrm flipV="1">
            <a:off x="2158365" y="4121150"/>
            <a:ext cx="1515110" cy="167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807970" y="6123305"/>
            <a:ext cx="1044575"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50190" y="5650230"/>
            <a:ext cx="2926080" cy="368300"/>
          </a:xfrm>
          <a:prstGeom prst="rect">
            <a:avLst/>
          </a:prstGeom>
          <a:noFill/>
        </p:spPr>
        <p:txBody>
          <a:bodyPr wrap="none" rtlCol="0">
            <a:spAutoFit/>
          </a:bodyPr>
          <a:p>
            <a:pPr algn="l"/>
            <a:r>
              <a:rPr lang="zh-CN" altLang="en-US"/>
              <a:t>构造出返回的用户详情对象</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260985" y="1457325"/>
            <a:ext cx="3423920" cy="506730"/>
          </a:xfrm>
          <a:prstGeom prst="rect">
            <a:avLst/>
          </a:prstGeom>
          <a:noFill/>
        </p:spPr>
        <p:txBody>
          <a:bodyPr wrap="square" rtlCol="0">
            <a:spAutoFit/>
          </a:bodyPr>
          <a:p>
            <a:pPr algn="l">
              <a:lnSpc>
                <a:spcPct val="150000"/>
              </a:lnSpc>
            </a:pPr>
            <a:r>
              <a:rPr lang="zh-CN" altLang="en-US"/>
              <a:t>自己实现了UserDetails接口的类</a:t>
            </a:r>
            <a:endParaRPr lang="zh-CN" altLang="en-US"/>
          </a:p>
        </p:txBody>
      </p:sp>
      <p:cxnSp>
        <p:nvCxnSpPr>
          <p:cNvPr id="11" name="直接箭头连接符 10"/>
          <p:cNvCxnSpPr/>
          <p:nvPr/>
        </p:nvCxnSpPr>
        <p:spPr>
          <a:xfrm flipV="1">
            <a:off x="2719070" y="2415540"/>
            <a:ext cx="1311910" cy="344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59155" y="2759710"/>
            <a:ext cx="2227580" cy="368300"/>
          </a:xfrm>
          <a:prstGeom prst="rect">
            <a:avLst/>
          </a:prstGeom>
          <a:noFill/>
        </p:spPr>
        <p:txBody>
          <a:bodyPr wrap="none" rtlCol="0">
            <a:spAutoFit/>
          </a:bodyPr>
          <a:p>
            <a:r>
              <a:rPr lang="zh-CN" altLang="en-US"/>
              <a:t>根据用户名查</a:t>
            </a:r>
            <a:r>
              <a:rPr lang="en-US" altLang="zh-CN"/>
              <a:t>user</a:t>
            </a:r>
            <a:r>
              <a:rPr lang="zh-CN" altLang="en-US"/>
              <a:t>表</a:t>
            </a:r>
            <a:endParaRPr lang="zh-CN" altLang="en-US"/>
          </a:p>
        </p:txBody>
      </p:sp>
      <p:sp>
        <p:nvSpPr>
          <p:cNvPr id="13" name="文本框 12"/>
          <p:cNvSpPr txBox="1"/>
          <p:nvPr/>
        </p:nvSpPr>
        <p:spPr>
          <a:xfrm>
            <a:off x="641985" y="4097020"/>
            <a:ext cx="1097280" cy="368300"/>
          </a:xfrm>
          <a:prstGeom prst="rect">
            <a:avLst/>
          </a:prstGeom>
          <a:noFill/>
        </p:spPr>
        <p:txBody>
          <a:bodyPr wrap="none" rtlCol="0">
            <a:spAutoFit/>
          </a:bodyPr>
          <a:p>
            <a:pPr algn="l"/>
            <a:r>
              <a:rPr lang="zh-CN" altLang="en-US"/>
              <a:t>构造函数</a:t>
            </a:r>
            <a:endParaRPr lang="zh-CN" altLang="en-US"/>
          </a:p>
        </p:txBody>
      </p:sp>
      <p:cxnSp>
        <p:nvCxnSpPr>
          <p:cNvPr id="14" name="直接箭头连接符 13"/>
          <p:cNvCxnSpPr/>
          <p:nvPr/>
        </p:nvCxnSpPr>
        <p:spPr>
          <a:xfrm flipV="1">
            <a:off x="2158365" y="4121150"/>
            <a:ext cx="1515110" cy="167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807970" y="6123305"/>
            <a:ext cx="1044575"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09905" y="5755005"/>
            <a:ext cx="2926080" cy="368300"/>
          </a:xfrm>
          <a:prstGeom prst="rect">
            <a:avLst/>
          </a:prstGeom>
          <a:noFill/>
        </p:spPr>
        <p:txBody>
          <a:bodyPr wrap="none" rtlCol="0">
            <a:spAutoFit/>
          </a:bodyPr>
          <a:p>
            <a:pPr algn="l"/>
            <a:r>
              <a:rPr lang="zh-CN" altLang="en-US"/>
              <a:t>返回该用户详情对象的权限</a:t>
            </a:r>
            <a:endParaRPr lang="zh-CN" altLang="en-US"/>
          </a:p>
        </p:txBody>
      </p:sp>
      <p:pic>
        <p:nvPicPr>
          <p:cNvPr id="6" name="图片 5"/>
          <p:cNvPicPr>
            <a:picLocks noChangeAspect="1"/>
          </p:cNvPicPr>
          <p:nvPr/>
        </p:nvPicPr>
        <p:blipFill>
          <a:blip r:embed="rId1"/>
          <a:stretch>
            <a:fillRect/>
          </a:stretch>
        </p:blipFill>
        <p:spPr>
          <a:xfrm>
            <a:off x="4030980" y="1223645"/>
            <a:ext cx="7834630" cy="54387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p:cNvSpPr txBox="1"/>
          <p:nvPr/>
        </p:nvSpPr>
        <p:spPr>
          <a:xfrm>
            <a:off x="641985" y="1457325"/>
            <a:ext cx="3423920" cy="506730"/>
          </a:xfrm>
          <a:prstGeom prst="rect">
            <a:avLst/>
          </a:prstGeom>
          <a:noFill/>
        </p:spPr>
        <p:txBody>
          <a:bodyPr wrap="square" rtlCol="0">
            <a:spAutoFit/>
          </a:bodyPr>
          <a:p>
            <a:pPr algn="l">
              <a:lnSpc>
                <a:spcPct val="150000"/>
              </a:lnSpc>
            </a:pPr>
            <a:r>
              <a:rPr lang="zh-CN" altLang="en-US"/>
              <a:t>自己实现了UserDetails接口的类</a:t>
            </a:r>
            <a:endParaRPr lang="zh-CN" altLang="en-US"/>
          </a:p>
        </p:txBody>
      </p:sp>
      <p:cxnSp>
        <p:nvCxnSpPr>
          <p:cNvPr id="11" name="直接箭头连接符 10"/>
          <p:cNvCxnSpPr/>
          <p:nvPr/>
        </p:nvCxnSpPr>
        <p:spPr>
          <a:xfrm flipV="1">
            <a:off x="3406775" y="3575050"/>
            <a:ext cx="1299845" cy="3695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087370" y="4734560"/>
            <a:ext cx="1630680" cy="726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4867275" y="1457325"/>
            <a:ext cx="6159500" cy="5152390"/>
          </a:xfrm>
          <a:prstGeom prst="rect">
            <a:avLst/>
          </a:prstGeom>
        </p:spPr>
      </p:pic>
      <p:sp>
        <p:nvSpPr>
          <p:cNvPr id="7" name="文本框 6"/>
          <p:cNvSpPr txBox="1"/>
          <p:nvPr/>
        </p:nvSpPr>
        <p:spPr>
          <a:xfrm>
            <a:off x="1049655" y="3944620"/>
            <a:ext cx="3816985" cy="1337945"/>
          </a:xfrm>
          <a:prstGeom prst="rect">
            <a:avLst/>
          </a:prstGeom>
          <a:noFill/>
        </p:spPr>
        <p:txBody>
          <a:bodyPr wrap="square" rtlCol="0">
            <a:spAutoFit/>
          </a:bodyPr>
          <a:p>
            <a:pPr>
              <a:lnSpc>
                <a:spcPct val="150000"/>
              </a:lnSpc>
            </a:pPr>
            <a:r>
              <a:rPr lang="zh-CN" altLang="en-US"/>
              <a:t>用来实现更高级的账号控制</a:t>
            </a:r>
            <a:endParaRPr lang="zh-CN" altLang="en-US"/>
          </a:p>
          <a:p>
            <a:pPr>
              <a:lnSpc>
                <a:spcPct val="150000"/>
              </a:lnSpc>
            </a:pPr>
            <a:r>
              <a:rPr lang="zh-CN" altLang="en-US"/>
              <a:t>返回</a:t>
            </a:r>
            <a:r>
              <a:rPr lang="en-US" altLang="zh-CN"/>
              <a:t>false</a:t>
            </a:r>
            <a:r>
              <a:rPr lang="zh-CN" altLang="en-US"/>
              <a:t>时禁止登录，在本</a:t>
            </a:r>
            <a:r>
              <a:rPr lang="en-US" altLang="zh-CN"/>
              <a:t>demo</a:t>
            </a:r>
            <a:r>
              <a:rPr lang="zh-CN" altLang="en-US"/>
              <a:t>中简化处理，直接返回</a:t>
            </a:r>
            <a:r>
              <a:rPr lang="en-US" altLang="zh-CN"/>
              <a:t>true</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latin typeface="宋体" pitchFamily="2" charset="-122"/>
                <a:ea typeface="宋体" pitchFamily="2" charset="-122"/>
              </a:rPr>
              <a:t>编写</a:t>
            </a:r>
            <a:r>
              <a:rPr lang="zh-CN" altLang="en-US" sz="2000" dirty="0">
                <a:solidFill>
                  <a:srgbClr val="000000"/>
                </a:solidFill>
                <a:latin typeface="宋体" pitchFamily="2" charset="-122"/>
                <a:ea typeface="宋体" pitchFamily="2" charset="-122"/>
              </a:rPr>
              <a:t>配置类</a:t>
            </a:r>
            <a:r>
              <a:rPr lang="zh-CN" altLang="en-US" sz="2000" dirty="0">
                <a:sym typeface="+mn-ea"/>
              </a:rPr>
              <a:t>：</a:t>
            </a:r>
            <a:endParaRPr lang="en-US" altLang="zh-CN" sz="2000" dirty="0"/>
          </a:p>
          <a:p>
            <a:pPr marL="109855">
              <a:lnSpc>
                <a:spcPct val="150000"/>
              </a:lnSpc>
              <a:spcBef>
                <a:spcPts val="400"/>
              </a:spcBef>
              <a:buClr>
                <a:schemeClr val="accent1"/>
              </a:buClr>
              <a:buSzPct val="68000"/>
            </a:pP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1320145" y="2082319"/>
            <a:ext cx="9411509" cy="363852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1683385" y="1223645"/>
            <a:ext cx="9092565" cy="57937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1"/>
          <a:stretch>
            <a:fillRect/>
          </a:stretch>
        </p:blipFill>
        <p:spPr>
          <a:xfrm>
            <a:off x="733940" y="1839646"/>
            <a:ext cx="11067535" cy="3593206"/>
          </a:xfrm>
          <a:prstGeom prst="rect">
            <a:avLst/>
          </a:prstGeom>
        </p:spPr>
      </p:pic>
      <p:sp>
        <p:nvSpPr>
          <p:cNvPr id="8" name="文本框 7"/>
          <p:cNvSpPr txBox="1"/>
          <p:nvPr/>
        </p:nvSpPr>
        <p:spPr>
          <a:xfrm>
            <a:off x="2681416" y="5634216"/>
            <a:ext cx="5062604" cy="923330"/>
          </a:xfrm>
          <a:prstGeom prst="rect">
            <a:avLst/>
          </a:prstGeom>
          <a:noFill/>
        </p:spPr>
        <p:txBody>
          <a:bodyPr wrap="none" rtlCol="0">
            <a:spAutoFit/>
          </a:bodyPr>
          <a:lstStyle/>
          <a:p>
            <a:r>
              <a:rPr kumimoji="1" lang="zh-CN" altLang="en-US" dirty="0"/>
              <a:t>针对</a:t>
            </a:r>
            <a:r>
              <a:rPr kumimoji="1" lang="en-US" altLang="zh-CN" dirty="0"/>
              <a:t>/h2-console/</a:t>
            </a:r>
            <a:r>
              <a:rPr kumimoji="1" lang="zh-CN" altLang="en-US" dirty="0"/>
              <a:t>**，以及注册</a:t>
            </a:r>
            <a:r>
              <a:rPr kumimoji="1" lang="en-US" altLang="zh-CN" dirty="0" err="1"/>
              <a:t>url</a:t>
            </a:r>
            <a:r>
              <a:rPr kumimoji="1" lang="zh-CN" altLang="en-US" dirty="0"/>
              <a:t>可不登录访问</a:t>
            </a:r>
            <a:endParaRPr kumimoji="1" lang="en-US" altLang="zh-CN" dirty="0"/>
          </a:p>
          <a:p>
            <a:endParaRPr kumimoji="1" lang="en-US" altLang="zh-CN" dirty="0"/>
          </a:p>
          <a:p>
            <a:r>
              <a:rPr kumimoji="1" lang="zh-CN" altLang="en-US" dirty="0"/>
              <a:t>针对</a:t>
            </a:r>
            <a:r>
              <a:rPr kumimoji="1" lang="en-US" altLang="zh-CN" dirty="0"/>
              <a:t>/admin/</a:t>
            </a:r>
            <a:r>
              <a:rPr kumimoji="1" lang="zh-CN" altLang="en-US" dirty="0"/>
              <a:t>**，必须具备</a:t>
            </a:r>
            <a:r>
              <a:rPr kumimoji="1" lang="en-US" altLang="zh-CN" dirty="0"/>
              <a:t>ADMIN</a:t>
            </a:r>
            <a:r>
              <a:rPr kumimoji="1" lang="zh-CN" altLang="en-US" dirty="0"/>
              <a:t>角色才能访问</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788035" y="1429385"/>
            <a:ext cx="10539095" cy="4627880"/>
          </a:xfrm>
          <a:prstGeom prst="rect">
            <a:avLst/>
          </a:prstGeom>
        </p:spPr>
      </p:pic>
      <p:sp>
        <p:nvSpPr>
          <p:cNvPr id="4" name="文本框 3"/>
          <p:cNvSpPr txBox="1"/>
          <p:nvPr/>
        </p:nvSpPr>
        <p:spPr>
          <a:xfrm>
            <a:off x="4234815" y="6224905"/>
            <a:ext cx="4005580" cy="368300"/>
          </a:xfrm>
          <a:prstGeom prst="rect">
            <a:avLst/>
          </a:prstGeom>
          <a:noFill/>
        </p:spPr>
        <p:txBody>
          <a:bodyPr wrap="none" rtlCol="0">
            <a:spAutoFit/>
          </a:bodyPr>
          <a:p>
            <a:r>
              <a:rPr lang="zh-CN" altLang="en-US"/>
              <a:t>处理用户注册</a:t>
            </a:r>
            <a:r>
              <a:rPr lang="en-US" altLang="zh-CN"/>
              <a:t>POST</a:t>
            </a:r>
            <a:r>
              <a:rPr lang="zh-CN" altLang="en-US"/>
              <a:t>请求的控制器方法</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文本框 3"/>
          <p:cNvSpPr txBox="1"/>
          <p:nvPr/>
        </p:nvSpPr>
        <p:spPr>
          <a:xfrm>
            <a:off x="3738245" y="5893435"/>
            <a:ext cx="3840480" cy="368300"/>
          </a:xfrm>
          <a:prstGeom prst="rect">
            <a:avLst/>
          </a:prstGeom>
          <a:noFill/>
        </p:spPr>
        <p:txBody>
          <a:bodyPr wrap="none" rtlCol="0">
            <a:spAutoFit/>
          </a:bodyPr>
          <a:p>
            <a:r>
              <a:rPr lang="zh-CN" altLang="en-US"/>
              <a:t>在控制器中获取当前用户信息的示例</a:t>
            </a:r>
            <a:endParaRPr lang="zh-CN" altLang="en-US"/>
          </a:p>
        </p:txBody>
      </p:sp>
      <p:pic>
        <p:nvPicPr>
          <p:cNvPr id="6" name="图片 5"/>
          <p:cNvPicPr>
            <a:picLocks noChangeAspect="1"/>
          </p:cNvPicPr>
          <p:nvPr/>
        </p:nvPicPr>
        <p:blipFill>
          <a:blip r:embed="rId1"/>
          <a:stretch>
            <a:fillRect/>
          </a:stretch>
        </p:blipFill>
        <p:spPr>
          <a:xfrm>
            <a:off x="825500" y="1430020"/>
            <a:ext cx="10133330" cy="39979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6047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10.2.2 </a:t>
            </a:r>
            <a:r>
              <a:rPr lang="zh-CN" altLang="en-US" sz="2000" dirty="0"/>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1</a:t>
            </a:r>
            <a:r>
              <a:rPr lang="zh-CN" altLang="en-US" sz="2000" dirty="0">
                <a:latin typeface="宋体" pitchFamily="2" charset="-122"/>
                <a:ea typeface="宋体" pitchFamily="2" charset="-122"/>
              </a:rPr>
              <a:t>）访问</a:t>
            </a:r>
            <a:r>
              <a:rPr lang="en-US" altLang="zh-CN" sz="2000" dirty="0">
                <a:latin typeface="宋体" pitchFamily="2" charset="-122"/>
                <a:ea typeface="宋体" pitchFamily="2" charset="-122"/>
              </a:rPr>
              <a:t>http://127.0.0.1:8080/</a:t>
            </a:r>
            <a:r>
              <a:rPr lang="zh-CN" altLang="en-US" sz="2000" dirty="0">
                <a:latin typeface="宋体" pitchFamily="2" charset="-122"/>
                <a:ea typeface="宋体" pitchFamily="2" charset="-122"/>
              </a:rPr>
              <a:t>，由于未登陆被重定向到登录页面</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312670" y="2811780"/>
            <a:ext cx="6767830" cy="38487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190" y="1223645"/>
            <a:ext cx="1155128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系统常用的前后端鉴权机制有以下几种：</a:t>
            </a:r>
            <a:endParaRPr lang="en-US" altLang="zh-CN" sz="2000" dirty="0">
              <a:sym typeface="+mn-ea"/>
            </a:endParaRPr>
          </a:p>
          <a:p>
            <a:pPr marL="800100" lvl="1" indent="-342900">
              <a:lnSpc>
                <a:spcPct val="150000"/>
              </a:lnSpc>
              <a:buFont typeface="Wingdings" panose="05000000000000000000" pitchFamily="2" charset="2"/>
              <a:buChar char="Ø"/>
            </a:pPr>
            <a:r>
              <a:rPr lang="en-US" altLang="zh-CN" sz="2000" dirty="0"/>
              <a:t>HTTP Basic Authentication</a:t>
            </a:r>
            <a:r>
              <a:rPr lang="zh-CN" altLang="en-US" sz="2000" dirty="0"/>
              <a:t>：</a:t>
            </a:r>
            <a:r>
              <a:rPr lang="en-US" altLang="zh-CN" sz="2000" dirty="0"/>
              <a:t>HTTP</a:t>
            </a:r>
            <a:r>
              <a:rPr lang="zh-CN" altLang="en-US" sz="2000" dirty="0"/>
              <a:t>协议中定义的基本认证方式，简单但不安全。</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205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090" y="2760345"/>
            <a:ext cx="4162425" cy="26435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677" y="2511786"/>
            <a:ext cx="6500775" cy="282204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V="1">
            <a:off x="7062198" y="4921841"/>
            <a:ext cx="801710" cy="64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430891" y="5565841"/>
            <a:ext cx="4570482" cy="369332"/>
          </a:xfrm>
          <a:prstGeom prst="rect">
            <a:avLst/>
          </a:prstGeom>
          <a:noFill/>
        </p:spPr>
        <p:txBody>
          <a:bodyPr wrap="none" rtlCol="0">
            <a:spAutoFit/>
          </a:bodyPr>
          <a:lstStyle/>
          <a:p>
            <a:r>
              <a:rPr lang="en-US" altLang="zh-CN" dirty="0"/>
              <a:t>Basic</a:t>
            </a:r>
            <a:r>
              <a:rPr lang="zh-CN" altLang="en-US" dirty="0"/>
              <a:t>后的内容为用户名</a:t>
            </a:r>
            <a:r>
              <a:rPr lang="en-US" altLang="zh-CN" dirty="0"/>
              <a:t>:</a:t>
            </a:r>
            <a:r>
              <a:rPr lang="zh-CN" altLang="en-US" dirty="0"/>
              <a:t>密码的</a:t>
            </a:r>
            <a:r>
              <a:rPr lang="en-US" altLang="zh-CN" dirty="0"/>
              <a:t>base64</a:t>
            </a:r>
            <a:r>
              <a:rPr lang="zh-CN" altLang="en-US" dirty="0"/>
              <a:t>编码</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a:t>
            </a:r>
            <a:r>
              <a:rPr lang="en-US" altLang="zh-CN" sz="2000" dirty="0">
                <a:latin typeface="宋体" pitchFamily="2" charset="-122"/>
                <a:ea typeface="宋体" pitchFamily="2" charset="-122"/>
              </a:rPr>
              <a:t>,</a:t>
            </a:r>
            <a:r>
              <a:rPr lang="zh-CN" altLang="en-US" sz="2000" dirty="0">
                <a:latin typeface="宋体" pitchFamily="2" charset="-122"/>
                <a:ea typeface="宋体" pitchFamily="2" charset="-122"/>
              </a:rPr>
              <a:t>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2</a:t>
            </a:r>
            <a:r>
              <a:rPr lang="zh-CN" altLang="en-US" sz="2000" dirty="0">
                <a:latin typeface="宋体" pitchFamily="2" charset="-122"/>
                <a:ea typeface="宋体" pitchFamily="2" charset="-122"/>
              </a:rPr>
              <a:t>）点击</a:t>
            </a:r>
            <a:r>
              <a:rPr lang="en-US" altLang="zh-CN" sz="2000" dirty="0">
                <a:latin typeface="宋体" pitchFamily="2" charset="-122"/>
                <a:ea typeface="宋体" pitchFamily="2" charset="-122"/>
              </a:rPr>
              <a:t>register</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here</a:t>
            </a:r>
            <a:r>
              <a:rPr lang="zh-CN" altLang="en-US" sz="2000" dirty="0">
                <a:latin typeface="宋体" pitchFamily="2" charset="-122"/>
                <a:ea typeface="宋体" pitchFamily="2" charset="-122"/>
              </a:rPr>
              <a:t>，进行注册</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2885011" y="2890917"/>
            <a:ext cx="5524500" cy="335628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3</a:t>
            </a:r>
            <a:r>
              <a:rPr lang="zh-CN" altLang="en-US" sz="2000" dirty="0">
                <a:latin typeface="宋体" pitchFamily="2" charset="-122"/>
                <a:ea typeface="宋体" pitchFamily="2" charset="-122"/>
              </a:rPr>
              <a:t>）注册成功后，重定向到登录页面，使用刚注册的账号、密码登录</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666492" y="2879124"/>
            <a:ext cx="5985639" cy="3479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12115" y="3178810"/>
            <a:ext cx="7544435" cy="287020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4</a:t>
            </a:r>
            <a:r>
              <a:rPr lang="zh-CN" altLang="en-US" sz="2000" dirty="0">
                <a:latin typeface="宋体" pitchFamily="2" charset="-122"/>
                <a:ea typeface="宋体" pitchFamily="2" charset="-122"/>
              </a:rPr>
              <a:t>）登录成功后进入首页，点击</a:t>
            </a:r>
            <a:r>
              <a:rPr lang="en-US" altLang="zh-CN" sz="2000" dirty="0" err="1">
                <a:latin typeface="宋体" pitchFamily="2" charset="-122"/>
                <a:ea typeface="宋体" pitchFamily="2" charset="-122"/>
              </a:rPr>
              <a:t>goto</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 </a:t>
            </a:r>
            <a:r>
              <a:rPr lang="en-US" altLang="zh-CN" sz="2000" dirty="0">
                <a:latin typeface="宋体" pitchFamily="2" charset="-122"/>
                <a:ea typeface="宋体" pitchFamily="2" charset="-122"/>
              </a:rPr>
              <a:t>page</a:t>
            </a:r>
            <a:r>
              <a:rPr lang="zh-CN" altLang="en-US" sz="2000" dirty="0">
                <a:latin typeface="宋体" pitchFamily="2" charset="-122"/>
                <a:ea typeface="宋体" pitchFamily="2" charset="-122"/>
              </a:rPr>
              <a:t>，发现</a:t>
            </a:r>
            <a:r>
              <a:rPr lang="en-US" altLang="zh-CN" sz="2000" dirty="0">
                <a:latin typeface="宋体" pitchFamily="2" charset="-122"/>
                <a:ea typeface="宋体" pitchFamily="2" charset="-122"/>
              </a:rPr>
              <a:t>403</a:t>
            </a:r>
            <a:r>
              <a:rPr lang="zh-CN" altLang="en-US" sz="2000" dirty="0">
                <a:latin typeface="宋体" pitchFamily="2" charset="-122"/>
                <a:ea typeface="宋体" pitchFamily="2" charset="-122"/>
              </a:rPr>
              <a:t>。需要注册一个用户名为</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的用户才具备</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角色，才能访问</a:t>
            </a:r>
            <a:r>
              <a:rPr lang="en-US" altLang="zh-CN" sz="2000" dirty="0">
                <a:latin typeface="宋体" pitchFamily="2" charset="-122"/>
                <a:ea typeface="宋体" pitchFamily="2" charset="-122"/>
              </a:rPr>
              <a:t>/admin/</a:t>
            </a:r>
            <a:r>
              <a:rPr lang="zh-CN" altLang="en-US" sz="2000" dirty="0">
                <a:latin typeface="宋体" pitchFamily="2" charset="-122"/>
                <a:ea typeface="宋体" pitchFamily="2" charset="-122"/>
              </a:rPr>
              <a:t>**</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6" name="图片 5"/>
          <p:cNvPicPr>
            <a:picLocks noChangeAspect="1"/>
          </p:cNvPicPr>
          <p:nvPr/>
        </p:nvPicPr>
        <p:blipFill>
          <a:blip r:embed="rId2"/>
          <a:stretch>
            <a:fillRect/>
          </a:stretch>
        </p:blipFill>
        <p:spPr>
          <a:xfrm>
            <a:off x="5375155" y="3388158"/>
            <a:ext cx="6426200" cy="2451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5925" y="2943860"/>
            <a:ext cx="7544435" cy="287020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10.2 Spring Security框架实践</a:t>
            </a:r>
            <a:endParaRPr lang="zh-CN" altLang="en-US" b="0" kern="1800" dirty="0">
              <a:latin typeface="Times New Roman" panose="02020603050405020304"/>
            </a:endParaRPr>
          </a:p>
        </p:txBody>
      </p:sp>
      <p:sp>
        <p:nvSpPr>
          <p:cNvPr id="3" name="文本框 2"/>
          <p:cNvSpPr txBox="1"/>
          <p:nvPr/>
        </p:nvSpPr>
        <p:spPr>
          <a:xfrm>
            <a:off x="250370" y="1223784"/>
            <a:ext cx="11551105"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10.2.2 </a:t>
            </a:r>
            <a:r>
              <a:rPr lang="zh-CN" altLang="en-US" sz="2000" dirty="0">
                <a:sym typeface="+mn-ea"/>
              </a:rPr>
              <a:t>用户及密码存储</a:t>
            </a:r>
            <a:endParaRPr lang="en-US" altLang="zh-CN" sz="2000" dirty="0"/>
          </a:p>
          <a:p>
            <a:pPr marL="109855">
              <a:lnSpc>
                <a:spcPct val="150000"/>
              </a:lnSpc>
              <a:spcBef>
                <a:spcPts val="400"/>
              </a:spcBef>
              <a:buClr>
                <a:schemeClr val="accent1"/>
              </a:buClr>
              <a:buSzPct val="68000"/>
            </a:pPr>
            <a:r>
              <a:rPr lang="zh-CN" altLang="en-US" sz="2000" dirty="0"/>
              <a:t>方法</a:t>
            </a:r>
            <a:r>
              <a:rPr lang="en-US" altLang="zh-CN" sz="2000" dirty="0"/>
              <a:t>3</a:t>
            </a:r>
            <a:r>
              <a:rPr lang="zh-CN" altLang="en-US" sz="2000" dirty="0"/>
              <a:t>：</a:t>
            </a:r>
            <a:r>
              <a:rPr lang="en-US" altLang="zh-CN" sz="2000" dirty="0"/>
              <a:t> </a:t>
            </a:r>
            <a:r>
              <a:rPr lang="zh-CN" altLang="en-US" sz="2000" dirty="0">
                <a:latin typeface="宋体" pitchFamily="2" charset="-122"/>
                <a:ea typeface="宋体" pitchFamily="2" charset="-122"/>
              </a:rPr>
              <a:t>使用自定义用户服务，运行效果如下：</a:t>
            </a:r>
            <a:endParaRPr lang="en-US" altLang="zh-CN" sz="2000" dirty="0">
              <a:latin typeface="宋体" pitchFamily="2" charset="-122"/>
              <a:ea typeface="宋体" pitchFamily="2" charset="-122"/>
            </a:endParaRPr>
          </a:p>
          <a:p>
            <a:pPr marL="109855">
              <a:lnSpc>
                <a:spcPct val="150000"/>
              </a:lnSpc>
              <a:spcBef>
                <a:spcPts val="400"/>
              </a:spcBef>
              <a:buClr>
                <a:schemeClr val="accent1"/>
              </a:buClr>
              <a:buSzPct val="68000"/>
            </a:pPr>
            <a:r>
              <a:rPr lang="en-US" altLang="zh-CN" sz="2000" dirty="0">
                <a:latin typeface="宋体" pitchFamily="2" charset="-122"/>
                <a:ea typeface="宋体" pitchFamily="2" charset="-122"/>
              </a:rPr>
              <a:t>5</a:t>
            </a:r>
            <a:r>
              <a:rPr lang="zh-CN" altLang="en-US" sz="2000" dirty="0">
                <a:latin typeface="宋体" pitchFamily="2" charset="-122"/>
                <a:ea typeface="宋体" pitchFamily="2" charset="-122"/>
              </a:rPr>
              <a:t>）点击</a:t>
            </a:r>
            <a:r>
              <a:rPr lang="en-US" altLang="zh-CN" sz="2000" dirty="0">
                <a:latin typeface="宋体" pitchFamily="2" charset="-122"/>
                <a:ea typeface="宋体" pitchFamily="2" charset="-122"/>
              </a:rPr>
              <a:t>logout</a:t>
            </a:r>
            <a:r>
              <a:rPr lang="zh-CN" altLang="en-US" sz="2000" dirty="0">
                <a:latin typeface="宋体" pitchFamily="2" charset="-122"/>
                <a:ea typeface="宋体" pitchFamily="2" charset="-122"/>
              </a:rPr>
              <a:t>，注销登录，重定向到登录页面</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7" name="图片 6"/>
          <p:cNvPicPr>
            <a:picLocks noChangeAspect="1"/>
          </p:cNvPicPr>
          <p:nvPr/>
        </p:nvPicPr>
        <p:blipFill>
          <a:blip r:embed="rId2"/>
          <a:stretch>
            <a:fillRect/>
          </a:stretch>
        </p:blipFill>
        <p:spPr>
          <a:xfrm>
            <a:off x="5622324" y="2838209"/>
            <a:ext cx="5266038" cy="3081192"/>
          </a:xfrm>
          <a:prstGeom prst="rect">
            <a:avLst/>
          </a:prstGeom>
        </p:spPr>
      </p:pic>
      <p:cxnSp>
        <p:nvCxnSpPr>
          <p:cNvPr id="6" name="直接箭头连接符 5"/>
          <p:cNvCxnSpPr/>
          <p:nvPr/>
        </p:nvCxnSpPr>
        <p:spPr>
          <a:xfrm flipH="1" flipV="1">
            <a:off x="1113790" y="5638800"/>
            <a:ext cx="1464945" cy="854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OAuth 2.0认证</a:t>
            </a:r>
            <a:endParaRPr lang="zh-CN" altLang="en-US" b="0" kern="1800" dirty="0">
              <a:latin typeface="Times New Roman" panose="02020603050405020304"/>
            </a:endParaRPr>
          </a:p>
        </p:txBody>
      </p:sp>
      <p:sp>
        <p:nvSpPr>
          <p:cNvPr id="3" name="文本框 2"/>
          <p:cNvSpPr txBox="1"/>
          <p:nvPr/>
        </p:nvSpPr>
        <p:spPr>
          <a:xfrm>
            <a:off x="250370" y="1223441"/>
            <a:ext cx="11551105" cy="3938270"/>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marL="800100" lvl="1" indent="-342900">
              <a:lnSpc>
                <a:spcPct val="150000"/>
              </a:lnSpc>
              <a:buFont typeface="Wingdings" panose="05000000000000000000" pitchFamily="2" charset="2"/>
              <a:buChar char="Ø"/>
            </a:pPr>
            <a:r>
              <a:rPr lang="en-US" altLang="zh-CN" sz="2000" dirty="0"/>
              <a:t>OAuth 2.0(</a:t>
            </a:r>
            <a:r>
              <a:rPr lang="zh-CN" altLang="en-US" sz="2000" dirty="0"/>
              <a:t>开放授权</a:t>
            </a:r>
            <a:r>
              <a:rPr lang="en-US" altLang="zh-CN" sz="2000" dirty="0"/>
              <a:t>)</a:t>
            </a:r>
            <a:r>
              <a:rPr lang="zh-CN" altLang="en-US" sz="2000" dirty="0"/>
              <a:t>： 为用户资源的授权提供了一个安全的、开放而又简易的标准。OAuth 的核心就是向第三方应用颁发令牌。第三方应用要想使用某个系统提供的</a:t>
            </a:r>
            <a:r>
              <a:rPr lang="en-US" altLang="zh-CN" sz="2000" dirty="0"/>
              <a:t>OAuth</a:t>
            </a:r>
            <a:r>
              <a:rPr lang="zh-CN" altLang="en-US" sz="2000" dirty="0"/>
              <a:t>认证服务，需要先进行备案，获得客户端 ID（client ID）和客户端密钥（client secret）</a:t>
            </a:r>
            <a:endParaRPr lang="zh-CN" altLang="en-US"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9077960" y="2958465"/>
            <a:ext cx="2542540" cy="3609975"/>
          </a:xfrm>
          <a:prstGeom prst="rect">
            <a:avLst/>
          </a:prstGeom>
        </p:spPr>
      </p:pic>
      <p:sp>
        <p:nvSpPr>
          <p:cNvPr id="52" name="文本框 51"/>
          <p:cNvSpPr txBox="1"/>
          <p:nvPr/>
        </p:nvSpPr>
        <p:spPr>
          <a:xfrm>
            <a:off x="1036955" y="3371850"/>
            <a:ext cx="8041640" cy="553085"/>
          </a:xfrm>
          <a:prstGeom prst="rect">
            <a:avLst/>
          </a:prstGeom>
          <a:noFill/>
        </p:spPr>
        <p:txBody>
          <a:bodyPr wrap="square" rtlCol="0" anchor="t">
            <a:spAutoFit/>
          </a:bodyPr>
          <a:p>
            <a:pPr>
              <a:lnSpc>
                <a:spcPct val="150000"/>
              </a:lnSpc>
            </a:pPr>
            <a:r>
              <a:rPr lang="en-US" altLang="zh-CN" sz="2000"/>
              <a:t>OAuth2.0</a:t>
            </a:r>
            <a:r>
              <a:rPr lang="zh-CN" altLang="en-US" sz="2000"/>
              <a:t>标准定义了获得令牌的四种授权方式（authorization grant ）</a:t>
            </a:r>
            <a:endParaRPr lang="zh-CN" altLang="en-US" sz="2000"/>
          </a:p>
        </p:txBody>
      </p:sp>
      <p:sp>
        <p:nvSpPr>
          <p:cNvPr id="53" name="文本框 52"/>
          <p:cNvSpPr txBox="1"/>
          <p:nvPr/>
        </p:nvSpPr>
        <p:spPr>
          <a:xfrm>
            <a:off x="749300" y="3900805"/>
            <a:ext cx="7832725" cy="2861310"/>
          </a:xfrm>
          <a:prstGeom prst="rect">
            <a:avLst/>
          </a:prstGeom>
          <a:noFill/>
        </p:spPr>
        <p:txBody>
          <a:bodyPr wrap="square" rtlCol="0" anchor="t">
            <a:spAutoFit/>
          </a:bodyPr>
          <a:p>
            <a:pPr marL="342900" indent="-342900">
              <a:lnSpc>
                <a:spcPct val="150000"/>
              </a:lnSpc>
              <a:buFont typeface="Arial" panose="020B0604020202020204" pitchFamily="34" charset="0"/>
              <a:buChar char="•"/>
            </a:pPr>
            <a:r>
              <a:rPr lang="zh-CN" altLang="en-US" sz="2000"/>
              <a:t>授权码（authorization-code）</a:t>
            </a:r>
            <a:r>
              <a:rPr lang="en-US" altLang="zh-CN" sz="2000"/>
              <a:t>,</a:t>
            </a:r>
            <a:r>
              <a:rPr lang="zh-CN" altLang="en-US" sz="2000"/>
              <a:t>先申请授权码，再用该码获取令牌</a:t>
            </a:r>
            <a:endParaRPr lang="zh-CN" altLang="en-US" sz="2000"/>
          </a:p>
          <a:p>
            <a:pPr marL="342900" indent="-342900">
              <a:lnSpc>
                <a:spcPct val="150000"/>
              </a:lnSpc>
              <a:buFont typeface="Arial" panose="020B0604020202020204" pitchFamily="34" charset="0"/>
              <a:buChar char="•"/>
            </a:pPr>
            <a:r>
              <a:rPr lang="zh-CN" altLang="en-US" sz="2000"/>
              <a:t>隐藏式（implicit）：没有授权码，直接向前端颁发令牌</a:t>
            </a:r>
            <a:endParaRPr lang="zh-CN" altLang="en-US" sz="2000"/>
          </a:p>
          <a:p>
            <a:pPr marL="342900" indent="-342900">
              <a:lnSpc>
                <a:spcPct val="150000"/>
              </a:lnSpc>
              <a:buFont typeface="Arial" panose="020B0604020202020204" pitchFamily="34" charset="0"/>
              <a:buChar char="•"/>
            </a:pPr>
            <a:r>
              <a:rPr lang="zh-CN" altLang="en-US" sz="2000"/>
              <a:t>密码式（password）：用户把用户名和密码直接告诉该应用，应用使用用户名密码申请令牌</a:t>
            </a:r>
            <a:endParaRPr lang="zh-CN" altLang="en-US" sz="2000"/>
          </a:p>
          <a:p>
            <a:pPr marL="342900" indent="-342900">
              <a:lnSpc>
                <a:spcPct val="150000"/>
              </a:lnSpc>
              <a:buFont typeface="Arial" panose="020B0604020202020204" pitchFamily="34" charset="0"/>
              <a:buChar char="•"/>
            </a:pPr>
            <a:r>
              <a:rPr lang="zh-CN" altLang="en-US" sz="2000"/>
              <a:t>客户端凭证（client credentials）：应用获取不针对特定用户的令牌</a:t>
            </a:r>
            <a:endParaRPr lang="zh-CN" altLang="en-US" sz="2000"/>
          </a:p>
        </p:txBody>
      </p:sp>
      <p:sp>
        <p:nvSpPr>
          <p:cNvPr id="54" name="文本框 53"/>
          <p:cNvSpPr txBox="1"/>
          <p:nvPr/>
        </p:nvSpPr>
        <p:spPr>
          <a:xfrm>
            <a:off x="882650" y="1223645"/>
            <a:ext cx="6794500" cy="368300"/>
          </a:xfrm>
          <a:prstGeom prst="rect">
            <a:avLst/>
          </a:prstGeom>
          <a:noFill/>
        </p:spPr>
        <p:txBody>
          <a:bodyPr wrap="square" rtlCol="0" anchor="t">
            <a:spAutoFit/>
          </a:bodyPr>
          <a:p>
            <a:r>
              <a:rPr lang="zh-CN" altLang="en-US">
                <a:hlinkClick r:id="rId2" action="ppaction://hlinkfile"/>
              </a:rPr>
              <a:t>https://www.ruanyifeng.com/blog/2019/04/oauth-grant-types.html</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marL="800100" lvl="1" indent="-342900">
              <a:lnSpc>
                <a:spcPct val="150000"/>
              </a:lnSpc>
              <a:buFont typeface="Wingdings" panose="05000000000000000000" pitchFamily="2" charset="2"/>
              <a:buChar char="Ø"/>
            </a:pPr>
            <a:r>
              <a:rPr lang="zh-CN" altLang="en-US" sz="2000" dirty="0"/>
              <a:t>如需使用</a:t>
            </a:r>
            <a:r>
              <a:rPr lang="en-US" altLang="zh-CN" sz="2000" dirty="0"/>
              <a:t>Gitee</a:t>
            </a:r>
            <a:r>
              <a:rPr lang="zh-CN" altLang="en-US" sz="2000" dirty="0"/>
              <a:t>提供的</a:t>
            </a:r>
            <a:r>
              <a:rPr lang="en-US" altLang="zh-CN" sz="2000" dirty="0"/>
              <a:t>OAuth</a:t>
            </a:r>
            <a:r>
              <a:rPr lang="zh-CN" altLang="en-US" sz="2000" dirty="0"/>
              <a:t>认证服务，需要在以下界面进行应用备案</a:t>
            </a: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4" name="文本框 53"/>
          <p:cNvSpPr txBox="1"/>
          <p:nvPr/>
        </p:nvSpPr>
        <p:spPr>
          <a:xfrm>
            <a:off x="882650" y="1223645"/>
            <a:ext cx="6794500" cy="368300"/>
          </a:xfrm>
          <a:prstGeom prst="rect">
            <a:avLst/>
          </a:prstGeom>
          <a:noFill/>
        </p:spPr>
        <p:txBody>
          <a:bodyPr wrap="square" rtlCol="0" anchor="t">
            <a:spAutoFit/>
          </a:bodyPr>
          <a:p>
            <a:r>
              <a:rPr lang="zh-CN" altLang="en-US">
                <a:hlinkClick r:id="rId1" action="ppaction://hlinkfile"/>
              </a:rPr>
              <a:t>https://www.ruanyifeng.com/blog/2019/04/oauth-grant-types.html</a:t>
            </a:r>
            <a:endParaRPr lang="zh-CN" altLang="en-US"/>
          </a:p>
        </p:txBody>
      </p:sp>
      <p:pic>
        <p:nvPicPr>
          <p:cNvPr id="4" name="图片 3"/>
          <p:cNvPicPr>
            <a:picLocks noChangeAspect="1"/>
          </p:cNvPicPr>
          <p:nvPr/>
        </p:nvPicPr>
        <p:blipFill>
          <a:blip r:embed="rId2"/>
          <a:stretch>
            <a:fillRect/>
          </a:stretch>
        </p:blipFill>
        <p:spPr>
          <a:xfrm>
            <a:off x="613410" y="2234565"/>
            <a:ext cx="5876925" cy="4489450"/>
          </a:xfrm>
          <a:prstGeom prst="rect">
            <a:avLst/>
          </a:prstGeom>
        </p:spPr>
      </p:pic>
      <p:pic>
        <p:nvPicPr>
          <p:cNvPr id="6" name="图片 5"/>
          <p:cNvPicPr>
            <a:picLocks noChangeAspect="1"/>
          </p:cNvPicPr>
          <p:nvPr/>
        </p:nvPicPr>
        <p:blipFill>
          <a:blip r:embed="rId3"/>
          <a:stretch>
            <a:fillRect/>
          </a:stretch>
        </p:blipFill>
        <p:spPr>
          <a:xfrm>
            <a:off x="5789295" y="2857500"/>
            <a:ext cx="6012180" cy="27806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8" name="矩形 7"/>
          <p:cNvSpPr/>
          <p:nvPr/>
        </p:nvSpPr>
        <p:spPr>
          <a:xfrm>
            <a:off x="1744980" y="2293620"/>
            <a:ext cx="966470"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浏览器</a:t>
            </a:r>
            <a:endParaRPr lang="zh-CN" altLang="en-US" sz="1600"/>
          </a:p>
        </p:txBody>
      </p:sp>
      <p:sp>
        <p:nvSpPr>
          <p:cNvPr id="9" name="矩形 8"/>
          <p:cNvSpPr/>
          <p:nvPr/>
        </p:nvSpPr>
        <p:spPr>
          <a:xfrm>
            <a:off x="266065" y="2293620"/>
            <a:ext cx="966470"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用户</a:t>
            </a:r>
            <a:endParaRPr lang="zh-CN" altLang="en-US" sz="1600"/>
          </a:p>
        </p:txBody>
      </p:sp>
      <p:sp>
        <p:nvSpPr>
          <p:cNvPr id="10" name="矩形 9"/>
          <p:cNvSpPr/>
          <p:nvPr/>
        </p:nvSpPr>
        <p:spPr>
          <a:xfrm>
            <a:off x="3218815"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sz="1600"/>
              <a:t>a</a:t>
            </a:r>
            <a:r>
              <a:rPr lang="zh-CN" altLang="en-US" sz="1600"/>
              <a:t>应用后端</a:t>
            </a:r>
            <a:endParaRPr lang="zh-CN" altLang="en-US" sz="1600"/>
          </a:p>
        </p:txBody>
      </p:sp>
      <p:sp>
        <p:nvSpPr>
          <p:cNvPr id="11" name="矩形 10"/>
          <p:cNvSpPr/>
          <p:nvPr/>
        </p:nvSpPr>
        <p:spPr>
          <a:xfrm>
            <a:off x="5262880"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认证服务器</a:t>
            </a:r>
            <a:endParaRPr lang="zh-CN" altLang="en-US" sz="1600"/>
          </a:p>
        </p:txBody>
      </p:sp>
      <p:sp>
        <p:nvSpPr>
          <p:cNvPr id="12" name="矩形 11"/>
          <p:cNvSpPr/>
          <p:nvPr/>
        </p:nvSpPr>
        <p:spPr>
          <a:xfrm>
            <a:off x="7045325" y="2293620"/>
            <a:ext cx="1315085" cy="3956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sz="1600"/>
              <a:t>资源服务器</a:t>
            </a:r>
            <a:endParaRPr lang="zh-CN" altLang="en-US" sz="1600"/>
          </a:p>
        </p:txBody>
      </p:sp>
      <p:sp>
        <p:nvSpPr>
          <p:cNvPr id="13" name="左大括号 12"/>
          <p:cNvSpPr/>
          <p:nvPr/>
        </p:nvSpPr>
        <p:spPr>
          <a:xfrm rot="5400000">
            <a:off x="6557645" y="1402715"/>
            <a:ext cx="263525" cy="1350010"/>
          </a:xfrm>
          <a:prstGeom prst="leftBrace">
            <a:avLst>
              <a:gd name="adj1" fmla="val 8333"/>
              <a:gd name="adj2" fmla="val 44839"/>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15" name="直接连接符 14"/>
          <p:cNvCxnSpPr>
            <a:stCxn id="9" idx="2"/>
          </p:cNvCxnSpPr>
          <p:nvPr/>
        </p:nvCxnSpPr>
        <p:spPr>
          <a:xfrm flipH="1">
            <a:off x="735330" y="2703830"/>
            <a:ext cx="1397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2"/>
          </p:cNvCxnSpPr>
          <p:nvPr/>
        </p:nvCxnSpPr>
        <p:spPr>
          <a:xfrm flipH="1">
            <a:off x="2221865" y="2703830"/>
            <a:ext cx="6350" cy="3424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2"/>
          </p:cNvCxnSpPr>
          <p:nvPr/>
        </p:nvCxnSpPr>
        <p:spPr>
          <a:xfrm>
            <a:off x="3876675" y="2703830"/>
            <a:ext cx="27940" cy="3392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2"/>
          </p:cNvCxnSpPr>
          <p:nvPr/>
        </p:nvCxnSpPr>
        <p:spPr>
          <a:xfrm>
            <a:off x="5920740" y="2703830"/>
            <a:ext cx="5080" cy="3411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2"/>
          </p:cNvCxnSpPr>
          <p:nvPr/>
        </p:nvCxnSpPr>
        <p:spPr>
          <a:xfrm>
            <a:off x="7703185" y="2703830"/>
            <a:ext cx="15240" cy="345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55650" y="2968625"/>
            <a:ext cx="1420495"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70940" y="2705100"/>
            <a:ext cx="589280" cy="275590"/>
          </a:xfrm>
          <a:prstGeom prst="rect">
            <a:avLst/>
          </a:prstGeom>
          <a:noFill/>
        </p:spPr>
        <p:txBody>
          <a:bodyPr wrap="none" rtlCol="0">
            <a:spAutoFit/>
          </a:bodyPr>
          <a:p>
            <a:r>
              <a:rPr lang="zh-CN" altLang="en-US" sz="1200"/>
              <a:t>访问</a:t>
            </a:r>
            <a:r>
              <a:rPr lang="en-US" altLang="zh-CN" sz="1200"/>
              <a:t>X</a:t>
            </a:r>
            <a:endParaRPr lang="en-US" altLang="zh-CN" sz="1200"/>
          </a:p>
        </p:txBody>
      </p:sp>
      <p:cxnSp>
        <p:nvCxnSpPr>
          <p:cNvPr id="23" name="直接箭头连接符 22"/>
          <p:cNvCxnSpPr/>
          <p:nvPr/>
        </p:nvCxnSpPr>
        <p:spPr>
          <a:xfrm flipV="1">
            <a:off x="2240280" y="3048635"/>
            <a:ext cx="1592580"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2272665" y="3195955"/>
            <a:ext cx="1568450" cy="15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802640" y="3317875"/>
            <a:ext cx="1388745"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70255" y="3530600"/>
            <a:ext cx="1437640"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43610" y="3401060"/>
            <a:ext cx="1249680" cy="275590"/>
          </a:xfrm>
          <a:prstGeom prst="rect">
            <a:avLst/>
          </a:prstGeom>
          <a:noFill/>
        </p:spPr>
        <p:txBody>
          <a:bodyPr wrap="none" rtlCol="0">
            <a:spAutoFit/>
          </a:bodyPr>
          <a:p>
            <a:r>
              <a:rPr lang="zh-CN" altLang="en-US" sz="1200"/>
              <a:t>点击第三方登录</a:t>
            </a:r>
            <a:endParaRPr lang="zh-CN" altLang="en-US" sz="1200"/>
          </a:p>
        </p:txBody>
      </p:sp>
      <p:cxnSp>
        <p:nvCxnSpPr>
          <p:cNvPr id="28" name="直接箭头连接符 27"/>
          <p:cNvCxnSpPr/>
          <p:nvPr/>
        </p:nvCxnSpPr>
        <p:spPr>
          <a:xfrm>
            <a:off x="2249805" y="3640455"/>
            <a:ext cx="1600835" cy="7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2266315" y="3787140"/>
            <a:ext cx="1576070" cy="82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262505" y="3825875"/>
            <a:ext cx="1757680" cy="275590"/>
          </a:xfrm>
          <a:prstGeom prst="rect">
            <a:avLst/>
          </a:prstGeom>
          <a:noFill/>
        </p:spPr>
        <p:txBody>
          <a:bodyPr wrap="none" rtlCol="0">
            <a:spAutoFit/>
          </a:bodyPr>
          <a:p>
            <a:r>
              <a:rPr lang="zh-CN" altLang="en-US" sz="1200"/>
              <a:t>重定向认证服务地址</a:t>
            </a:r>
            <a:r>
              <a:rPr lang="en-US" altLang="zh-CN" sz="1200">
                <a:solidFill>
                  <a:srgbClr val="FF0000"/>
                </a:solidFill>
              </a:rPr>
              <a:t>(A)</a:t>
            </a:r>
            <a:endParaRPr lang="en-US" altLang="zh-CN" sz="1200">
              <a:solidFill>
                <a:srgbClr val="FF0000"/>
              </a:solidFill>
            </a:endParaRPr>
          </a:p>
        </p:txBody>
      </p:sp>
      <p:cxnSp>
        <p:nvCxnSpPr>
          <p:cNvPr id="32" name="直接箭头连接符 31"/>
          <p:cNvCxnSpPr/>
          <p:nvPr/>
        </p:nvCxnSpPr>
        <p:spPr>
          <a:xfrm flipV="1">
            <a:off x="2282825" y="4120515"/>
            <a:ext cx="3593465" cy="247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812800" y="4279265"/>
            <a:ext cx="503872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820420" y="4470400"/>
            <a:ext cx="4998720" cy="165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20420" y="4525645"/>
            <a:ext cx="1554480" cy="275590"/>
          </a:xfrm>
          <a:prstGeom prst="rect">
            <a:avLst/>
          </a:prstGeom>
          <a:noFill/>
        </p:spPr>
        <p:txBody>
          <a:bodyPr wrap="none" rtlCol="0">
            <a:spAutoFit/>
          </a:bodyPr>
          <a:p>
            <a:r>
              <a:rPr lang="zh-CN" altLang="en-US" sz="1200"/>
              <a:t>用户登录并同意授权</a:t>
            </a:r>
            <a:endParaRPr lang="zh-CN" altLang="en-US" sz="1200"/>
          </a:p>
        </p:txBody>
      </p:sp>
      <p:cxnSp>
        <p:nvCxnSpPr>
          <p:cNvPr id="36" name="直接箭头连接符 35"/>
          <p:cNvCxnSpPr/>
          <p:nvPr/>
        </p:nvCxnSpPr>
        <p:spPr>
          <a:xfrm flipH="1">
            <a:off x="2241550" y="4815205"/>
            <a:ext cx="3601720" cy="48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34665" y="4573905"/>
            <a:ext cx="2493645" cy="275590"/>
          </a:xfrm>
          <a:prstGeom prst="rect">
            <a:avLst/>
          </a:prstGeom>
          <a:noFill/>
        </p:spPr>
        <p:txBody>
          <a:bodyPr wrap="none" rtlCol="0">
            <a:spAutoFit/>
          </a:bodyPr>
          <a:p>
            <a:r>
              <a:rPr lang="zh-CN" altLang="en-US" sz="1200"/>
              <a:t>重定向为</a:t>
            </a:r>
            <a:r>
              <a:rPr lang="en-US" altLang="zh-CN" sz="1200"/>
              <a:t>X</a:t>
            </a:r>
            <a:r>
              <a:rPr lang="zh-CN" altLang="en-US" sz="1200"/>
              <a:t>应用地址</a:t>
            </a:r>
            <a:r>
              <a:rPr lang="en-US" altLang="zh-CN" sz="1200">
                <a:solidFill>
                  <a:srgbClr val="FF0000"/>
                </a:solidFill>
              </a:rPr>
              <a:t>(B)</a:t>
            </a:r>
            <a:r>
              <a:rPr lang="zh-CN" altLang="en-US" sz="1200"/>
              <a:t>，携带</a:t>
            </a:r>
            <a:r>
              <a:rPr lang="en-US" altLang="zh-CN" sz="1200"/>
              <a:t>code</a:t>
            </a:r>
            <a:endParaRPr lang="en-US" altLang="zh-CN" sz="1200"/>
          </a:p>
        </p:txBody>
      </p:sp>
      <p:cxnSp>
        <p:nvCxnSpPr>
          <p:cNvPr id="38" name="直接箭头连接符 37"/>
          <p:cNvCxnSpPr/>
          <p:nvPr/>
        </p:nvCxnSpPr>
        <p:spPr>
          <a:xfrm flipV="1">
            <a:off x="2249805" y="5092700"/>
            <a:ext cx="1617345" cy="2413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2213610" y="5131435"/>
            <a:ext cx="1680845" cy="275590"/>
          </a:xfrm>
          <a:prstGeom prst="rect">
            <a:avLst/>
          </a:prstGeom>
          <a:noFill/>
        </p:spPr>
        <p:txBody>
          <a:bodyPr wrap="none" rtlCol="0">
            <a:spAutoFit/>
          </a:bodyPr>
          <a:p>
            <a:r>
              <a:rPr lang="en-US" altLang="zh-CN" sz="1200"/>
              <a:t>code</a:t>
            </a:r>
            <a:r>
              <a:rPr lang="zh-CN" altLang="en-US" sz="1200"/>
              <a:t>提交到</a:t>
            </a:r>
            <a:r>
              <a:rPr lang="en-US" altLang="zh-CN" sz="1200"/>
              <a:t>X</a:t>
            </a:r>
            <a:r>
              <a:rPr lang="zh-CN" altLang="en-US" sz="1200"/>
              <a:t>应用后端</a:t>
            </a:r>
            <a:endParaRPr lang="zh-CN" altLang="en-US" sz="1200"/>
          </a:p>
        </p:txBody>
      </p:sp>
      <p:cxnSp>
        <p:nvCxnSpPr>
          <p:cNvPr id="40" name="直接箭头连接符 39"/>
          <p:cNvCxnSpPr/>
          <p:nvPr/>
        </p:nvCxnSpPr>
        <p:spPr>
          <a:xfrm flipV="1">
            <a:off x="3899535" y="5280660"/>
            <a:ext cx="1976755" cy="762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217545" y="4189730"/>
            <a:ext cx="944880" cy="275590"/>
          </a:xfrm>
          <a:prstGeom prst="rect">
            <a:avLst/>
          </a:prstGeom>
          <a:noFill/>
        </p:spPr>
        <p:txBody>
          <a:bodyPr wrap="none" rtlCol="0">
            <a:spAutoFit/>
          </a:bodyPr>
          <a:p>
            <a:r>
              <a:rPr lang="zh-CN" altLang="en-US" sz="1200"/>
              <a:t>返回授权页</a:t>
            </a:r>
            <a:endParaRPr lang="zh-CN" altLang="en-US" sz="1200"/>
          </a:p>
        </p:txBody>
      </p:sp>
      <p:sp>
        <p:nvSpPr>
          <p:cNvPr id="42" name="文本框 41"/>
          <p:cNvSpPr txBox="1"/>
          <p:nvPr/>
        </p:nvSpPr>
        <p:spPr>
          <a:xfrm>
            <a:off x="3940175" y="5321935"/>
            <a:ext cx="2052320" cy="275590"/>
          </a:xfrm>
          <a:prstGeom prst="rect">
            <a:avLst/>
          </a:prstGeom>
          <a:noFill/>
        </p:spPr>
        <p:txBody>
          <a:bodyPr wrap="none" rtlCol="0">
            <a:spAutoFit/>
          </a:bodyPr>
          <a:p>
            <a:r>
              <a:rPr lang="zh-CN" altLang="en-US" sz="1200"/>
              <a:t>根据</a:t>
            </a:r>
            <a:r>
              <a:rPr lang="en-US" altLang="zh-CN" sz="1200"/>
              <a:t>code</a:t>
            </a:r>
            <a:r>
              <a:rPr lang="zh-CN" altLang="en-US" sz="1200"/>
              <a:t>获取</a:t>
            </a:r>
            <a:r>
              <a:rPr lang="en-US" altLang="zh-CN" sz="1200"/>
              <a:t>access_token</a:t>
            </a:r>
            <a:endParaRPr lang="zh-CN" altLang="en-US" sz="1200"/>
          </a:p>
        </p:txBody>
      </p:sp>
      <p:cxnSp>
        <p:nvCxnSpPr>
          <p:cNvPr id="43" name="直接箭头连接符 42"/>
          <p:cNvCxnSpPr/>
          <p:nvPr/>
        </p:nvCxnSpPr>
        <p:spPr>
          <a:xfrm flipH="1">
            <a:off x="3868420" y="5585460"/>
            <a:ext cx="202184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928745" y="5776595"/>
            <a:ext cx="369189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3918585" y="6005830"/>
            <a:ext cx="37426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949825" y="5745480"/>
            <a:ext cx="2332355" cy="275590"/>
          </a:xfrm>
          <a:prstGeom prst="rect">
            <a:avLst/>
          </a:prstGeom>
          <a:noFill/>
        </p:spPr>
        <p:txBody>
          <a:bodyPr wrap="none" rtlCol="0">
            <a:spAutoFit/>
          </a:bodyPr>
          <a:p>
            <a:r>
              <a:rPr lang="zh-CN" altLang="en-US" sz="1200"/>
              <a:t>根据</a:t>
            </a:r>
            <a:r>
              <a:rPr lang="en-US" altLang="zh-CN" sz="1200"/>
              <a:t>access_token</a:t>
            </a:r>
            <a:r>
              <a:rPr lang="zh-CN" altLang="en-US" sz="1200"/>
              <a:t>获取用户信息</a:t>
            </a:r>
            <a:endParaRPr lang="zh-CN" altLang="en-US" sz="1200"/>
          </a:p>
        </p:txBody>
      </p:sp>
      <p:cxnSp>
        <p:nvCxnSpPr>
          <p:cNvPr id="47" name="直接箭头连接符 46"/>
          <p:cNvCxnSpPr/>
          <p:nvPr/>
        </p:nvCxnSpPr>
        <p:spPr>
          <a:xfrm flipH="1">
            <a:off x="840105" y="6064250"/>
            <a:ext cx="3038475" cy="13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536700" y="5737225"/>
            <a:ext cx="792480" cy="275590"/>
          </a:xfrm>
          <a:prstGeom prst="rect">
            <a:avLst/>
          </a:prstGeom>
          <a:noFill/>
        </p:spPr>
        <p:txBody>
          <a:bodyPr wrap="none" rtlCol="0">
            <a:spAutoFit/>
          </a:bodyPr>
          <a:p>
            <a:r>
              <a:rPr lang="zh-CN" altLang="en-US" sz="1200"/>
              <a:t>登录成功</a:t>
            </a:r>
            <a:endParaRPr lang="zh-CN" altLang="en-US" sz="1200"/>
          </a:p>
        </p:txBody>
      </p:sp>
      <p:sp>
        <p:nvSpPr>
          <p:cNvPr id="49" name="文本框 48"/>
          <p:cNvSpPr txBox="1"/>
          <p:nvPr/>
        </p:nvSpPr>
        <p:spPr>
          <a:xfrm>
            <a:off x="5920740" y="4160520"/>
            <a:ext cx="2540000" cy="368300"/>
          </a:xfrm>
          <a:prstGeom prst="rect">
            <a:avLst/>
          </a:prstGeom>
          <a:noFill/>
        </p:spPr>
        <p:txBody>
          <a:bodyPr wrap="square" rtlCol="0" anchor="t">
            <a:spAutoFit/>
          </a:bodyPr>
          <a:p>
            <a:r>
              <a:rPr lang="zh-CN" altLang="en-US"/>
              <a:t>authorization</a:t>
            </a:r>
            <a:endParaRPr lang="zh-CN" altLang="en-US"/>
          </a:p>
        </p:txBody>
      </p:sp>
      <p:sp>
        <p:nvSpPr>
          <p:cNvPr id="50" name="文本框 49"/>
          <p:cNvSpPr txBox="1"/>
          <p:nvPr/>
        </p:nvSpPr>
        <p:spPr>
          <a:xfrm>
            <a:off x="5992495" y="5287645"/>
            <a:ext cx="2540000" cy="368300"/>
          </a:xfrm>
          <a:prstGeom prst="rect">
            <a:avLst/>
          </a:prstGeom>
          <a:noFill/>
        </p:spPr>
        <p:txBody>
          <a:bodyPr wrap="square" rtlCol="0" anchor="t">
            <a:spAutoFit/>
          </a:bodyPr>
          <a:p>
            <a:r>
              <a:rPr lang="en-US" altLang="zh-CN"/>
              <a:t>token</a:t>
            </a:r>
            <a:endParaRPr lang="zh-CN" altLang="en-US"/>
          </a:p>
        </p:txBody>
      </p:sp>
      <p:sp>
        <p:nvSpPr>
          <p:cNvPr id="51" name="文本框 50"/>
          <p:cNvSpPr txBox="1"/>
          <p:nvPr/>
        </p:nvSpPr>
        <p:spPr>
          <a:xfrm>
            <a:off x="6191885" y="1433830"/>
            <a:ext cx="995680" cy="368300"/>
          </a:xfrm>
          <a:prstGeom prst="rect">
            <a:avLst/>
          </a:prstGeom>
          <a:noFill/>
        </p:spPr>
        <p:txBody>
          <a:bodyPr wrap="none" rtlCol="0">
            <a:spAutoFit/>
          </a:bodyPr>
          <a:p>
            <a:r>
              <a:rPr lang="zh-CN" altLang="en-US"/>
              <a:t>第三方</a:t>
            </a:r>
            <a:r>
              <a:rPr lang="en-US" altLang="zh-CN"/>
              <a:t>b</a:t>
            </a:r>
            <a:endParaRPr lang="en-US" altLang="zh-CN"/>
          </a:p>
        </p:txBody>
      </p:sp>
      <p:sp>
        <p:nvSpPr>
          <p:cNvPr id="4" name="文本框 3"/>
          <p:cNvSpPr txBox="1"/>
          <p:nvPr/>
        </p:nvSpPr>
        <p:spPr>
          <a:xfrm>
            <a:off x="8531860" y="1390015"/>
            <a:ext cx="3660140" cy="1476375"/>
          </a:xfrm>
          <a:prstGeom prst="rect">
            <a:avLst/>
          </a:prstGeom>
          <a:noFill/>
        </p:spPr>
        <p:txBody>
          <a:bodyPr wrap="square" rtlCol="0" anchor="t">
            <a:spAutoFit/>
          </a:bodyPr>
          <a:p>
            <a:r>
              <a:rPr lang="en-US" altLang="zh-CN" b="1">
                <a:solidFill>
                  <a:srgbClr val="FF0000"/>
                </a:solidFill>
                <a:latin typeface="Arial Bold" panose="020B0604020202020204" charset="0"/>
                <a:cs typeface="Arial Bold" panose="020B0604020202020204" charset="0"/>
              </a:rPr>
              <a:t>A: </a:t>
            </a:r>
            <a:r>
              <a:rPr lang="zh-CN" altLang="en-US"/>
              <a:t>https://b.com/oauth/</a:t>
            </a:r>
            <a:r>
              <a:rPr lang="zh-CN" altLang="en-US">
                <a:solidFill>
                  <a:srgbClr val="FF0000"/>
                </a:solidFill>
              </a:rPr>
              <a:t>authorize</a:t>
            </a:r>
            <a:r>
              <a:rPr lang="zh-CN" altLang="en-US"/>
              <a:t>?</a:t>
            </a:r>
            <a:endParaRPr lang="zh-CN" altLang="en-US"/>
          </a:p>
          <a:p>
            <a:r>
              <a:rPr lang="zh-CN" altLang="en-US"/>
              <a:t>   </a:t>
            </a:r>
            <a:r>
              <a:rPr lang="zh-CN" altLang="en-US">
                <a:solidFill>
                  <a:srgbClr val="FF0000"/>
                </a:solidFill>
              </a:rPr>
              <a:t>response_type=code</a:t>
            </a:r>
            <a:r>
              <a:rPr lang="zh-CN" altLang="en-US"/>
              <a:t>&amp;</a:t>
            </a:r>
            <a:endParaRPr lang="zh-CN" altLang="en-US"/>
          </a:p>
          <a:p>
            <a:r>
              <a:rPr lang="zh-CN" altLang="en-US"/>
              <a:t>   </a:t>
            </a:r>
            <a:r>
              <a:rPr lang="zh-CN" altLang="en-US">
                <a:solidFill>
                  <a:srgbClr val="FF0000"/>
                </a:solidFill>
              </a:rPr>
              <a:t>client_id</a:t>
            </a:r>
            <a:r>
              <a:rPr lang="zh-CN" altLang="en-US"/>
              <a:t>=CLIENT_ID&amp;</a:t>
            </a:r>
            <a:endParaRPr lang="zh-CN" altLang="en-US"/>
          </a:p>
          <a:p>
            <a:r>
              <a:rPr lang="zh-CN" altLang="en-US"/>
              <a:t>   </a:t>
            </a:r>
            <a:r>
              <a:rPr lang="zh-CN" altLang="en-US">
                <a:solidFill>
                  <a:srgbClr val="FF0000"/>
                </a:solidFill>
              </a:rPr>
              <a:t>redirect_uri</a:t>
            </a:r>
            <a:r>
              <a:rPr lang="zh-CN" altLang="en-US"/>
              <a:t>=CALLBACK_URL&amp;</a:t>
            </a:r>
            <a:endParaRPr lang="zh-CN" altLang="en-US"/>
          </a:p>
          <a:p>
            <a:r>
              <a:rPr lang="zh-CN" altLang="en-US"/>
              <a:t>   scope=read</a:t>
            </a:r>
            <a:endParaRPr lang="zh-CN" altLang="en-US"/>
          </a:p>
        </p:txBody>
      </p:sp>
      <p:sp>
        <p:nvSpPr>
          <p:cNvPr id="7" name="文本框 6"/>
          <p:cNvSpPr txBox="1"/>
          <p:nvPr/>
        </p:nvSpPr>
        <p:spPr>
          <a:xfrm>
            <a:off x="8876665" y="3237865"/>
            <a:ext cx="3028950" cy="645160"/>
          </a:xfrm>
          <a:prstGeom prst="rect">
            <a:avLst/>
          </a:prstGeom>
          <a:noFill/>
        </p:spPr>
        <p:txBody>
          <a:bodyPr wrap="square" rtlCol="0" anchor="t">
            <a:spAutoFit/>
          </a:bodyPr>
          <a:p>
            <a:r>
              <a:rPr lang="zh-CN" altLang="en-US"/>
              <a:t>https://a.com/callback?</a:t>
            </a:r>
            <a:r>
              <a:rPr lang="zh-CN" altLang="en-US">
                <a:solidFill>
                  <a:srgbClr val="FF0000"/>
                </a:solidFill>
              </a:rPr>
              <a:t>code=AUTHORIZATION_CODE</a:t>
            </a:r>
            <a:endParaRPr lang="zh-CN" altLang="en-US">
              <a:solidFill>
                <a:srgbClr val="FF0000"/>
              </a:solidFill>
            </a:endParaRPr>
          </a:p>
        </p:txBody>
      </p:sp>
      <p:sp>
        <p:nvSpPr>
          <p:cNvPr id="14" name="文本框 13"/>
          <p:cNvSpPr txBox="1"/>
          <p:nvPr/>
        </p:nvSpPr>
        <p:spPr>
          <a:xfrm>
            <a:off x="8563610" y="3390900"/>
            <a:ext cx="398780" cy="368300"/>
          </a:xfrm>
          <a:prstGeom prst="rect">
            <a:avLst/>
          </a:prstGeom>
          <a:noFill/>
        </p:spPr>
        <p:txBody>
          <a:bodyPr wrap="none" rtlCol="0">
            <a:spAutoFit/>
          </a:bodyPr>
          <a:p>
            <a:r>
              <a:rPr lang="en-US" altLang="zh-CN">
                <a:solidFill>
                  <a:srgbClr val="FF0000"/>
                </a:solidFill>
              </a:rPr>
              <a:t>B:</a:t>
            </a:r>
            <a:endParaRPr lang="en-US" altLang="zh-CN">
              <a:solidFill>
                <a:srgbClr val="FF0000"/>
              </a:solidFill>
            </a:endParaRPr>
          </a:p>
        </p:txBody>
      </p:sp>
      <p:sp>
        <p:nvSpPr>
          <p:cNvPr id="16" name="文本框 15"/>
          <p:cNvSpPr txBox="1"/>
          <p:nvPr/>
        </p:nvSpPr>
        <p:spPr>
          <a:xfrm>
            <a:off x="8360410" y="4632325"/>
            <a:ext cx="3900805" cy="1753235"/>
          </a:xfrm>
          <a:prstGeom prst="rect">
            <a:avLst/>
          </a:prstGeom>
          <a:noFill/>
        </p:spPr>
        <p:txBody>
          <a:bodyPr wrap="square" rtlCol="0" anchor="t">
            <a:spAutoFit/>
          </a:bodyPr>
          <a:p>
            <a:r>
              <a:rPr lang="zh-CN" altLang="en-US"/>
              <a:t>https://b.com/oauth/</a:t>
            </a:r>
            <a:r>
              <a:rPr lang="zh-CN" altLang="en-US">
                <a:solidFill>
                  <a:srgbClr val="FF0000"/>
                </a:solidFill>
              </a:rPr>
              <a:t>token</a:t>
            </a:r>
            <a:r>
              <a:rPr lang="zh-CN" altLang="en-US"/>
              <a:t>?</a:t>
            </a:r>
            <a:endParaRPr lang="zh-CN" altLang="en-US"/>
          </a:p>
          <a:p>
            <a:r>
              <a:rPr lang="zh-CN" altLang="en-US">
                <a:solidFill>
                  <a:srgbClr val="FF0000"/>
                </a:solidFill>
              </a:rPr>
              <a:t> client_id</a:t>
            </a:r>
            <a:r>
              <a:rPr lang="zh-CN" altLang="en-US"/>
              <a:t>=CLIENT_ID&amp;</a:t>
            </a:r>
            <a:endParaRPr lang="zh-CN" altLang="en-US"/>
          </a:p>
          <a:p>
            <a:r>
              <a:rPr lang="zh-CN" altLang="en-US">
                <a:solidFill>
                  <a:srgbClr val="FF0000"/>
                </a:solidFill>
              </a:rPr>
              <a:t> client_secret</a:t>
            </a:r>
            <a:r>
              <a:rPr lang="zh-CN" altLang="en-US"/>
              <a:t>=CLIENT_SECRET&amp;</a:t>
            </a:r>
            <a:endParaRPr lang="zh-CN" altLang="en-US"/>
          </a:p>
          <a:p>
            <a:r>
              <a:rPr lang="zh-CN" altLang="en-US"/>
              <a:t> grant_type=authorization_code&amp;</a:t>
            </a:r>
            <a:endParaRPr lang="zh-CN" altLang="en-US"/>
          </a:p>
          <a:p>
            <a:r>
              <a:rPr lang="zh-CN" altLang="en-US"/>
              <a:t> code=AUTHORIZATION_CODE&amp;</a:t>
            </a:r>
            <a:endParaRPr lang="zh-CN" altLang="en-US"/>
          </a:p>
          <a:p>
            <a:r>
              <a:rPr lang="zh-CN" altLang="en-US"/>
              <a:t> redirect_uri=CALLBACK_URL</a:t>
            </a:r>
            <a:endParaRPr lang="zh-CN" altLang="en-US"/>
          </a:p>
        </p:txBody>
      </p:sp>
      <p:sp>
        <p:nvSpPr>
          <p:cNvPr id="30" name="文本框 29"/>
          <p:cNvSpPr txBox="1"/>
          <p:nvPr/>
        </p:nvSpPr>
        <p:spPr>
          <a:xfrm>
            <a:off x="4788535" y="5067300"/>
            <a:ext cx="465455" cy="337185"/>
          </a:xfrm>
          <a:prstGeom prst="rect">
            <a:avLst/>
          </a:prstGeom>
          <a:noFill/>
        </p:spPr>
        <p:txBody>
          <a:bodyPr wrap="none" rtlCol="0">
            <a:spAutoFit/>
          </a:bodyPr>
          <a:p>
            <a:r>
              <a:rPr lang="en-US" altLang="zh-CN" sz="1600">
                <a:solidFill>
                  <a:srgbClr val="FF0000"/>
                </a:solidFill>
              </a:rPr>
              <a:t>(C)</a:t>
            </a:r>
            <a:endParaRPr lang="en-US" altLang="zh-CN" sz="1600">
              <a:solidFill>
                <a:srgbClr val="FF0000"/>
              </a:solidFill>
            </a:endParaRPr>
          </a:p>
        </p:txBody>
      </p:sp>
      <p:sp>
        <p:nvSpPr>
          <p:cNvPr id="52" name="文本框 51"/>
          <p:cNvSpPr txBox="1"/>
          <p:nvPr/>
        </p:nvSpPr>
        <p:spPr>
          <a:xfrm>
            <a:off x="8227060" y="4415155"/>
            <a:ext cx="411480" cy="368300"/>
          </a:xfrm>
          <a:prstGeom prst="rect">
            <a:avLst/>
          </a:prstGeom>
          <a:noFill/>
        </p:spPr>
        <p:txBody>
          <a:bodyPr wrap="none" rtlCol="0">
            <a:spAutoFit/>
          </a:bodyPr>
          <a:p>
            <a:r>
              <a:rPr lang="en-US" altLang="zh-CN">
                <a:solidFill>
                  <a:srgbClr val="FF0000"/>
                </a:solidFill>
              </a:rPr>
              <a:t>C:</a:t>
            </a:r>
            <a:endParaRPr lang="en-US" altLang="zh-CN">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6" name="图片 5"/>
          <p:cNvPicPr>
            <a:picLocks noChangeAspect="1"/>
          </p:cNvPicPr>
          <p:nvPr/>
        </p:nvPicPr>
        <p:blipFill>
          <a:blip r:embed="rId1"/>
          <a:stretch>
            <a:fillRect/>
          </a:stretch>
        </p:blipFill>
        <p:spPr>
          <a:xfrm>
            <a:off x="422910" y="1838325"/>
            <a:ext cx="5114290" cy="5019675"/>
          </a:xfrm>
          <a:prstGeom prst="rect">
            <a:avLst/>
          </a:prstGeom>
        </p:spPr>
      </p:pic>
      <p:pic>
        <p:nvPicPr>
          <p:cNvPr id="53" name="图片 52"/>
          <p:cNvPicPr>
            <a:picLocks noChangeAspect="1"/>
          </p:cNvPicPr>
          <p:nvPr/>
        </p:nvPicPr>
        <p:blipFill>
          <a:blip r:embed="rId2"/>
          <a:stretch>
            <a:fillRect/>
          </a:stretch>
        </p:blipFill>
        <p:spPr>
          <a:xfrm>
            <a:off x="6181090" y="1223645"/>
            <a:ext cx="4487545" cy="5540375"/>
          </a:xfrm>
          <a:prstGeom prst="rect">
            <a:avLst/>
          </a:prstGeom>
        </p:spPr>
      </p:pic>
      <p:sp>
        <p:nvSpPr>
          <p:cNvPr id="4" name="文本框 3"/>
          <p:cNvSpPr txBox="1"/>
          <p:nvPr/>
        </p:nvSpPr>
        <p:spPr>
          <a:xfrm>
            <a:off x="5919470" y="2128520"/>
            <a:ext cx="6272530" cy="368300"/>
          </a:xfrm>
          <a:prstGeom prst="rect">
            <a:avLst/>
          </a:prstGeom>
          <a:noFill/>
        </p:spPr>
        <p:txBody>
          <a:bodyPr wrap="square" rtlCol="0" anchor="t">
            <a:spAutoFit/>
          </a:bodyPr>
          <a:p>
            <a:r>
              <a:rPr lang="zh-CN" altLang="en-US">
                <a:hlinkClick r:id="rId3" action="ppaction://hlinkfile"/>
              </a:rPr>
              <a:t>https://gitee.com/buptnetwork/spring-security-oauth-demo</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180" y="88435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54" name="图片 53"/>
          <p:cNvPicPr>
            <a:picLocks noChangeAspect="1"/>
          </p:cNvPicPr>
          <p:nvPr/>
        </p:nvPicPr>
        <p:blipFill>
          <a:blip r:embed="rId1"/>
          <a:stretch>
            <a:fillRect/>
          </a:stretch>
        </p:blipFill>
        <p:spPr>
          <a:xfrm>
            <a:off x="2412365" y="1683385"/>
            <a:ext cx="9592945" cy="5100955"/>
          </a:xfrm>
          <a:prstGeom prst="rect">
            <a:avLst/>
          </a:prstGeom>
        </p:spPr>
      </p:pic>
      <p:cxnSp>
        <p:nvCxnSpPr>
          <p:cNvPr id="55" name="直接箭头连接符 54"/>
          <p:cNvCxnSpPr/>
          <p:nvPr/>
        </p:nvCxnSpPr>
        <p:spPr>
          <a:xfrm>
            <a:off x="1712595" y="3728085"/>
            <a:ext cx="1745615" cy="20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0" y="2961005"/>
            <a:ext cx="2926080" cy="1198880"/>
          </a:xfrm>
          <a:prstGeom prst="rect">
            <a:avLst/>
          </a:prstGeom>
          <a:noFill/>
        </p:spPr>
        <p:txBody>
          <a:bodyPr wrap="none" rtlCol="0">
            <a:spAutoFit/>
          </a:bodyPr>
          <a:p>
            <a:r>
              <a:rPr lang="zh-CN" altLang="en-US"/>
              <a:t>对</a:t>
            </a:r>
            <a:r>
              <a:rPr lang="en-US" altLang="zh-CN"/>
              <a:t>OAuth</a:t>
            </a:r>
            <a:r>
              <a:rPr lang="zh-CN" altLang="en-US"/>
              <a:t>客户端的配置</a:t>
            </a:r>
            <a:endParaRPr lang="zh-CN" altLang="en-US"/>
          </a:p>
          <a:p>
            <a:pPr>
              <a:lnSpc>
                <a:spcPct val="150000"/>
              </a:lnSpc>
            </a:pPr>
            <a:r>
              <a:rPr lang="zh-CN" altLang="en-US"/>
              <a:t>包括在认证服务器上备案的</a:t>
            </a:r>
            <a:endParaRPr lang="zh-CN" altLang="en-US"/>
          </a:p>
          <a:p>
            <a:pPr>
              <a:lnSpc>
                <a:spcPct val="150000"/>
              </a:lnSpc>
            </a:pPr>
            <a:r>
              <a:rPr lang="en-US" altLang="zh-CN"/>
              <a:t>clientId</a:t>
            </a:r>
            <a:r>
              <a:rPr lang="zh-CN" altLang="en-US"/>
              <a:t>和</a:t>
            </a:r>
            <a:r>
              <a:rPr lang="en-US" altLang="zh-CN"/>
              <a:t>clientSecret</a:t>
            </a:r>
            <a:endParaRPr lang="en-US" altLang="zh-CN"/>
          </a:p>
        </p:txBody>
      </p:sp>
      <p:cxnSp>
        <p:nvCxnSpPr>
          <p:cNvPr id="57" name="直接箭头连接符 56"/>
          <p:cNvCxnSpPr/>
          <p:nvPr/>
        </p:nvCxnSpPr>
        <p:spPr>
          <a:xfrm flipV="1">
            <a:off x="2515235" y="4326890"/>
            <a:ext cx="1095375" cy="20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0" y="4530725"/>
            <a:ext cx="3383280" cy="368300"/>
          </a:xfrm>
          <a:prstGeom prst="rect">
            <a:avLst/>
          </a:prstGeom>
          <a:noFill/>
        </p:spPr>
        <p:txBody>
          <a:bodyPr wrap="none" rtlCol="0">
            <a:spAutoFit/>
          </a:bodyPr>
          <a:p>
            <a:r>
              <a:rPr lang="zh-CN" altLang="en-US"/>
              <a:t>认证服务器返回授权码时的回调</a:t>
            </a:r>
            <a:endParaRPr lang="zh-CN" altLang="en-US"/>
          </a:p>
        </p:txBody>
      </p:sp>
      <p:cxnSp>
        <p:nvCxnSpPr>
          <p:cNvPr id="59" name="直接箭头连接符 58"/>
          <p:cNvCxnSpPr/>
          <p:nvPr/>
        </p:nvCxnSpPr>
        <p:spPr>
          <a:xfrm flipH="1" flipV="1">
            <a:off x="7955280" y="4747260"/>
            <a:ext cx="828040" cy="292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949055" y="4823460"/>
            <a:ext cx="2713990" cy="368300"/>
          </a:xfrm>
          <a:prstGeom prst="rect">
            <a:avLst/>
          </a:prstGeom>
          <a:noFill/>
        </p:spPr>
        <p:txBody>
          <a:bodyPr wrap="none" rtlCol="0">
            <a:spAutoFit/>
          </a:bodyPr>
          <a:p>
            <a:r>
              <a:rPr lang="zh-CN" altLang="en-US"/>
              <a:t>授权类型设置为“授权码”</a:t>
            </a:r>
            <a:endParaRPr lang="zh-CN" altLang="en-US"/>
          </a:p>
        </p:txBody>
      </p:sp>
      <p:cxnSp>
        <p:nvCxnSpPr>
          <p:cNvPr id="61" name="直接箭头连接符 60"/>
          <p:cNvCxnSpPr/>
          <p:nvPr/>
        </p:nvCxnSpPr>
        <p:spPr>
          <a:xfrm flipV="1">
            <a:off x="2553335" y="5766435"/>
            <a:ext cx="981075"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0" y="5594985"/>
            <a:ext cx="2506980" cy="368300"/>
          </a:xfrm>
          <a:prstGeom prst="rect">
            <a:avLst/>
          </a:prstGeom>
          <a:noFill/>
        </p:spPr>
        <p:txBody>
          <a:bodyPr wrap="none" rtlCol="0">
            <a:spAutoFit/>
          </a:bodyPr>
          <a:p>
            <a:r>
              <a:rPr lang="zh-CN" altLang="en-US"/>
              <a:t>认证并获取</a:t>
            </a:r>
            <a:r>
              <a:rPr lang="en-US" altLang="zh-CN"/>
              <a:t>code</a:t>
            </a:r>
            <a:r>
              <a:rPr lang="zh-CN" altLang="en-US"/>
              <a:t>的端点</a:t>
            </a:r>
            <a:endParaRPr lang="zh-CN" altLang="en-US"/>
          </a:p>
        </p:txBody>
      </p:sp>
      <p:sp>
        <p:nvSpPr>
          <p:cNvPr id="63" name="文本框 62"/>
          <p:cNvSpPr txBox="1"/>
          <p:nvPr/>
        </p:nvSpPr>
        <p:spPr>
          <a:xfrm>
            <a:off x="0" y="5996940"/>
            <a:ext cx="1884680" cy="368300"/>
          </a:xfrm>
          <a:prstGeom prst="rect">
            <a:avLst/>
          </a:prstGeom>
          <a:noFill/>
        </p:spPr>
        <p:txBody>
          <a:bodyPr wrap="none" rtlCol="0">
            <a:spAutoFit/>
          </a:bodyPr>
          <a:p>
            <a:r>
              <a:rPr lang="zh-CN" altLang="en-US"/>
              <a:t>获取</a:t>
            </a:r>
            <a:r>
              <a:rPr lang="en-US" altLang="zh-CN"/>
              <a:t>token</a:t>
            </a:r>
            <a:r>
              <a:rPr lang="zh-CN" altLang="en-US"/>
              <a:t>的端点</a:t>
            </a:r>
            <a:endParaRPr lang="zh-CN" altLang="en-US"/>
          </a:p>
        </p:txBody>
      </p:sp>
      <p:cxnSp>
        <p:nvCxnSpPr>
          <p:cNvPr id="64" name="直接箭头连接符 63"/>
          <p:cNvCxnSpPr/>
          <p:nvPr/>
        </p:nvCxnSpPr>
        <p:spPr>
          <a:xfrm flipV="1">
            <a:off x="2094865" y="6084570"/>
            <a:ext cx="1464945"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2527935" y="6390640"/>
            <a:ext cx="1044575" cy="165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210185" y="6416675"/>
            <a:ext cx="2303780" cy="368300"/>
          </a:xfrm>
          <a:prstGeom prst="rect">
            <a:avLst/>
          </a:prstGeom>
          <a:noFill/>
        </p:spPr>
        <p:txBody>
          <a:bodyPr wrap="none" rtlCol="0">
            <a:spAutoFit/>
          </a:bodyPr>
          <a:p>
            <a:r>
              <a:rPr lang="zh-CN" altLang="en-US"/>
              <a:t>获取</a:t>
            </a:r>
            <a:r>
              <a:rPr lang="en-US" altLang="zh-CN"/>
              <a:t>t</a:t>
            </a:r>
            <a:r>
              <a:rPr lang="zh-CN" altLang="en-US"/>
              <a:t>用户信息的端点</a:t>
            </a:r>
            <a:endParaRPr lang="zh-CN" altLang="en-US"/>
          </a:p>
        </p:txBody>
      </p:sp>
      <p:cxnSp>
        <p:nvCxnSpPr>
          <p:cNvPr id="67" name="直接箭头连接符 66"/>
          <p:cNvCxnSpPr/>
          <p:nvPr/>
        </p:nvCxnSpPr>
        <p:spPr>
          <a:xfrm flipH="1">
            <a:off x="6515735" y="6594475"/>
            <a:ext cx="1987550"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728710" y="6212840"/>
            <a:ext cx="3154680" cy="645160"/>
          </a:xfrm>
          <a:prstGeom prst="rect">
            <a:avLst/>
          </a:prstGeom>
          <a:noFill/>
        </p:spPr>
        <p:txBody>
          <a:bodyPr wrap="none" rtlCol="0">
            <a:spAutoFit/>
          </a:bodyPr>
          <a:p>
            <a:r>
              <a:rPr lang="zh-CN" altLang="en-US"/>
              <a:t>返回的用户信息中哪个属性是</a:t>
            </a:r>
            <a:endParaRPr lang="zh-CN" altLang="en-US"/>
          </a:p>
          <a:p>
            <a:r>
              <a:rPr lang="en-US" altLang="zh-CN"/>
              <a:t>userName</a:t>
            </a:r>
            <a:endParaRPr lang="zh-CN" altLang="en-US"/>
          </a:p>
        </p:txBody>
      </p:sp>
      <p:sp>
        <p:nvSpPr>
          <p:cNvPr id="69" name="文本框 68"/>
          <p:cNvSpPr txBox="1"/>
          <p:nvPr/>
        </p:nvSpPr>
        <p:spPr>
          <a:xfrm>
            <a:off x="5732780" y="131508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4" name="图片 3"/>
          <p:cNvPicPr>
            <a:picLocks noChangeAspect="1"/>
          </p:cNvPicPr>
          <p:nvPr/>
        </p:nvPicPr>
        <p:blipFill>
          <a:blip r:embed="rId1"/>
          <a:stretch>
            <a:fillRect/>
          </a:stretch>
        </p:blipFill>
        <p:spPr>
          <a:xfrm>
            <a:off x="250190" y="1969770"/>
            <a:ext cx="11797665" cy="4020185"/>
          </a:xfrm>
          <a:prstGeom prst="rect">
            <a:avLst/>
          </a:prstGeom>
        </p:spPr>
      </p:pic>
      <p:sp>
        <p:nvSpPr>
          <p:cNvPr id="7" name="文本框 6"/>
          <p:cNvSpPr txBox="1"/>
          <p:nvPr/>
        </p:nvSpPr>
        <p:spPr>
          <a:xfrm>
            <a:off x="3065780" y="6174105"/>
            <a:ext cx="5706745" cy="368300"/>
          </a:xfrm>
          <a:prstGeom prst="rect">
            <a:avLst/>
          </a:prstGeom>
          <a:noFill/>
        </p:spPr>
        <p:txBody>
          <a:bodyPr wrap="square" rtlCol="0">
            <a:spAutoFit/>
          </a:bodyPr>
          <a:p>
            <a:r>
              <a:rPr lang="en-US" altLang="zh-CN"/>
              <a:t>OAuth</a:t>
            </a:r>
            <a:r>
              <a:rPr lang="zh-CN" altLang="en-US"/>
              <a:t>认证通过后可以进入首页，显示获取到的用户名</a:t>
            </a:r>
            <a:endParaRPr lang="zh-CN" altLang="en-US"/>
          </a:p>
        </p:txBody>
      </p:sp>
      <p:sp>
        <p:nvSpPr>
          <p:cNvPr id="8" name="文本框 7"/>
          <p:cNvSpPr txBox="1"/>
          <p:nvPr/>
        </p:nvSpPr>
        <p:spPr>
          <a:xfrm>
            <a:off x="5775325"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199019"/>
            <a:ext cx="11551105" cy="301498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系统常用的前后端鉴权机制有以下几种：</a:t>
            </a:r>
            <a:endParaRPr lang="en-US" altLang="zh-CN" sz="2000" dirty="0">
              <a:sym typeface="+mn-ea"/>
            </a:endParaRPr>
          </a:p>
          <a:p>
            <a:pPr marL="800100" lvl="1" indent="-342900">
              <a:lnSpc>
                <a:spcPct val="150000"/>
              </a:lnSpc>
              <a:buFont typeface="Wingdings" panose="05000000000000000000" pitchFamily="2" charset="2"/>
              <a:buChar char="Ø"/>
            </a:pPr>
            <a:r>
              <a:rPr lang="en-US" altLang="zh-CN" sz="2000" dirty="0"/>
              <a:t>session-cookie</a:t>
            </a:r>
            <a:endParaRPr lang="en-US" altLang="zh-CN" sz="2000" dirty="0"/>
          </a:p>
          <a:p>
            <a:pPr lvl="1">
              <a:lnSpc>
                <a:spcPct val="150000"/>
              </a:lnSpc>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9" name="文本框 8"/>
          <p:cNvSpPr txBox="1"/>
          <p:nvPr/>
        </p:nvSpPr>
        <p:spPr>
          <a:xfrm>
            <a:off x="239395" y="2557145"/>
            <a:ext cx="4046220" cy="3322955"/>
          </a:xfrm>
          <a:prstGeom prst="rect">
            <a:avLst/>
          </a:prstGeom>
          <a:noFill/>
        </p:spPr>
        <p:txBody>
          <a:bodyPr wrap="square" rtlCol="0">
            <a:spAutoFit/>
          </a:bodyPr>
          <a:lstStyle/>
          <a:p>
            <a:pPr>
              <a:lnSpc>
                <a:spcPct val="150000"/>
              </a:lnSpc>
            </a:pPr>
            <a:r>
              <a:rPr lang="en-US" altLang="zh-CN" sz="2000" dirty="0">
                <a:latin typeface="+mn-ea"/>
                <a:ea typeface="+mn-ea"/>
              </a:rPr>
              <a:t>1. </a:t>
            </a:r>
            <a:r>
              <a:rPr lang="zh-CN" altLang="en-US" sz="2000" dirty="0">
                <a:latin typeface="+mn-ea"/>
                <a:ea typeface="+mn-ea"/>
              </a:rPr>
              <a:t>服务器端创建</a:t>
            </a:r>
            <a:r>
              <a:rPr lang="en-US" altLang="zh-CN" sz="2000" dirty="0" err="1">
                <a:latin typeface="+mn-ea"/>
                <a:ea typeface="+mn-ea"/>
              </a:rPr>
              <a:t>seesion</a:t>
            </a:r>
            <a:r>
              <a:rPr lang="zh-CN" altLang="en-US" sz="2000" dirty="0">
                <a:latin typeface="+mn-ea"/>
                <a:ea typeface="+mn-ea"/>
              </a:rPr>
              <a:t>，将</a:t>
            </a:r>
            <a:r>
              <a:rPr lang="en-US" altLang="zh-CN" sz="2000" dirty="0" err="1">
                <a:latin typeface="+mn-ea"/>
                <a:ea typeface="+mn-ea"/>
              </a:rPr>
              <a:t>seesion</a:t>
            </a:r>
            <a:r>
              <a:rPr lang="zh-CN" altLang="en-US" sz="2000" dirty="0">
                <a:latin typeface="+mn-ea"/>
                <a:ea typeface="+mn-ea"/>
              </a:rPr>
              <a:t>保存在内存、</a:t>
            </a:r>
            <a:r>
              <a:rPr lang="en-US" altLang="zh-CN" sz="2000" dirty="0">
                <a:latin typeface="+mn-ea"/>
                <a:ea typeface="+mn-ea"/>
              </a:rPr>
              <a:t>DB</a:t>
            </a:r>
            <a:r>
              <a:rPr lang="zh-CN" altLang="en-US" sz="2000" dirty="0">
                <a:latin typeface="+mn-ea"/>
                <a:ea typeface="+mn-ea"/>
              </a:rPr>
              <a:t>或</a:t>
            </a:r>
            <a:r>
              <a:rPr lang="en-US" altLang="zh-CN" sz="2000" dirty="0" err="1">
                <a:latin typeface="+mn-ea"/>
                <a:ea typeface="+mn-ea"/>
              </a:rPr>
              <a:t>redis</a:t>
            </a:r>
            <a:r>
              <a:rPr lang="zh-CN" altLang="en-US" sz="2000" dirty="0">
                <a:latin typeface="+mn-ea"/>
                <a:ea typeface="+mn-ea"/>
              </a:rPr>
              <a:t>中，然后将</a:t>
            </a:r>
            <a:r>
              <a:rPr lang="en-US" altLang="zh-CN" sz="2000" dirty="0" err="1">
                <a:latin typeface="+mn-ea"/>
                <a:ea typeface="+mn-ea"/>
              </a:rPr>
              <a:t>sessionid</a:t>
            </a:r>
            <a:r>
              <a:rPr lang="zh-CN" altLang="en-US" sz="2000" dirty="0">
                <a:latin typeface="+mn-ea"/>
                <a:ea typeface="+mn-ea"/>
              </a:rPr>
              <a:t>返回</a:t>
            </a:r>
            <a:endParaRPr lang="zh-CN" altLang="en-US" sz="2000" dirty="0">
              <a:latin typeface="+mn-ea"/>
              <a:ea typeface="+mn-ea"/>
            </a:endParaRPr>
          </a:p>
          <a:p>
            <a:pPr>
              <a:lnSpc>
                <a:spcPct val="150000"/>
              </a:lnSpc>
            </a:pPr>
            <a:r>
              <a:rPr lang="en-US" altLang="zh-CN" sz="2000" dirty="0">
                <a:latin typeface="+mn-ea"/>
                <a:ea typeface="+mn-ea"/>
              </a:rPr>
              <a:t>2. </a:t>
            </a:r>
            <a:r>
              <a:rPr lang="zh-CN" altLang="en-US" sz="2000" dirty="0">
                <a:latin typeface="+mn-ea"/>
                <a:ea typeface="+mn-ea"/>
              </a:rPr>
              <a:t>登录成功后将用户信息存储在当前</a:t>
            </a:r>
            <a:r>
              <a:rPr lang="en-US" altLang="zh-CN" sz="2000" dirty="0">
                <a:latin typeface="+mn-ea"/>
                <a:ea typeface="+mn-ea"/>
              </a:rPr>
              <a:t>session</a:t>
            </a:r>
            <a:r>
              <a:rPr lang="zh-CN" altLang="en-US" sz="2000" dirty="0">
                <a:latin typeface="+mn-ea"/>
                <a:ea typeface="+mn-ea"/>
              </a:rPr>
              <a:t>中</a:t>
            </a:r>
            <a:endParaRPr lang="zh-CN" altLang="en-US" sz="2000" dirty="0">
              <a:latin typeface="+mn-ea"/>
              <a:ea typeface="+mn-ea"/>
            </a:endParaRPr>
          </a:p>
          <a:p>
            <a:pPr>
              <a:lnSpc>
                <a:spcPct val="150000"/>
              </a:lnSpc>
            </a:pPr>
            <a:r>
              <a:rPr lang="en-US" altLang="zh-CN" sz="2000" dirty="0">
                <a:latin typeface="+mn-ea"/>
                <a:ea typeface="+mn-ea"/>
              </a:rPr>
              <a:t>10. </a:t>
            </a:r>
            <a:r>
              <a:rPr lang="zh-CN" altLang="en-US" sz="2000" dirty="0">
                <a:latin typeface="+mn-ea"/>
                <a:ea typeface="+mn-ea"/>
              </a:rPr>
              <a:t>后续请求根据</a:t>
            </a:r>
            <a:r>
              <a:rPr lang="en-US" altLang="zh-CN" sz="2000" dirty="0">
                <a:latin typeface="+mn-ea"/>
                <a:ea typeface="+mn-ea"/>
              </a:rPr>
              <a:t>session</a:t>
            </a:r>
            <a:r>
              <a:rPr lang="zh-CN" altLang="en-US" sz="2000" dirty="0">
                <a:latin typeface="+mn-ea"/>
                <a:ea typeface="+mn-ea"/>
              </a:rPr>
              <a:t>确定是哪个用户</a:t>
            </a:r>
            <a:endParaRPr lang="zh-CN" altLang="en-US" sz="2000" dirty="0">
              <a:latin typeface="+mn-ea"/>
              <a:ea typeface="+mn-ea"/>
            </a:endParaRPr>
          </a:p>
        </p:txBody>
      </p:sp>
      <p:sp>
        <p:nvSpPr>
          <p:cNvPr id="5" name="矩形 4"/>
          <p:cNvSpPr/>
          <p:nvPr/>
        </p:nvSpPr>
        <p:spPr>
          <a:xfrm>
            <a:off x="4491990" y="2199640"/>
            <a:ext cx="826770" cy="404050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浏</a:t>
            </a:r>
            <a:endParaRPr lang="zh-CN" altLang="en-US"/>
          </a:p>
          <a:p>
            <a:pPr algn="ctr"/>
            <a:r>
              <a:rPr lang="zh-CN" altLang="en-US"/>
              <a:t>览</a:t>
            </a:r>
            <a:endParaRPr lang="zh-CN" altLang="en-US"/>
          </a:p>
          <a:p>
            <a:pPr algn="ctr"/>
            <a:r>
              <a:rPr lang="zh-CN" altLang="en-US"/>
              <a:t>器</a:t>
            </a:r>
            <a:endParaRPr lang="zh-CN" altLang="en-US"/>
          </a:p>
        </p:txBody>
      </p:sp>
      <p:sp>
        <p:nvSpPr>
          <p:cNvPr id="6" name="矩形 5"/>
          <p:cNvSpPr/>
          <p:nvPr/>
        </p:nvSpPr>
        <p:spPr>
          <a:xfrm>
            <a:off x="9170670" y="2199640"/>
            <a:ext cx="826770" cy="402653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web</a:t>
            </a:r>
            <a:r>
              <a:rPr lang="zh-CN" altLang="en-US"/>
              <a:t>服</a:t>
            </a:r>
            <a:endParaRPr lang="zh-CN" altLang="en-US"/>
          </a:p>
          <a:p>
            <a:pPr algn="ctr"/>
            <a:r>
              <a:rPr lang="zh-CN" altLang="en-US"/>
              <a:t>务</a:t>
            </a:r>
            <a:endParaRPr lang="zh-CN" altLang="en-US"/>
          </a:p>
          <a:p>
            <a:pPr algn="ctr"/>
            <a:r>
              <a:rPr lang="zh-CN" altLang="en-US"/>
              <a:t>器</a:t>
            </a:r>
            <a:endParaRPr lang="zh-CN" altLang="en-US"/>
          </a:p>
        </p:txBody>
      </p:sp>
      <p:cxnSp>
        <p:nvCxnSpPr>
          <p:cNvPr id="10" name="直接箭头连接符 9"/>
          <p:cNvCxnSpPr/>
          <p:nvPr/>
        </p:nvCxnSpPr>
        <p:spPr>
          <a:xfrm>
            <a:off x="5384165" y="2495550"/>
            <a:ext cx="3726180" cy="12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83580" y="2123440"/>
            <a:ext cx="2915285" cy="337185"/>
          </a:xfrm>
          <a:prstGeom prst="rect">
            <a:avLst/>
          </a:prstGeom>
          <a:noFill/>
        </p:spPr>
        <p:txBody>
          <a:bodyPr wrap="none" rtlCol="0">
            <a:spAutoFit/>
          </a:bodyPr>
          <a:p>
            <a:r>
              <a:rPr lang="zh-CN" altLang="en-US" sz="1600"/>
              <a:t>第一次请求 没有携带</a:t>
            </a:r>
            <a:r>
              <a:rPr lang="en-US" altLang="zh-CN" sz="1600"/>
              <a:t>sessionid</a:t>
            </a:r>
            <a:endParaRPr lang="en-US" altLang="zh-CN" sz="1600"/>
          </a:p>
        </p:txBody>
      </p:sp>
      <p:cxnSp>
        <p:nvCxnSpPr>
          <p:cNvPr id="12" name="直接箭头连接符 11"/>
          <p:cNvCxnSpPr/>
          <p:nvPr/>
        </p:nvCxnSpPr>
        <p:spPr>
          <a:xfrm flipH="1">
            <a:off x="5419090" y="299656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635615" y="3007995"/>
            <a:ext cx="1089025" cy="161163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session</a:t>
            </a:r>
            <a:r>
              <a:rPr lang="zh-CN" altLang="en-US"/>
              <a:t>存储</a:t>
            </a:r>
            <a:endParaRPr lang="zh-CN" altLang="en-US"/>
          </a:p>
        </p:txBody>
      </p:sp>
      <p:cxnSp>
        <p:nvCxnSpPr>
          <p:cNvPr id="14" name="直接箭头连接符 13"/>
          <p:cNvCxnSpPr/>
          <p:nvPr/>
        </p:nvCxnSpPr>
        <p:spPr>
          <a:xfrm>
            <a:off x="9983470" y="2705100"/>
            <a:ext cx="605155" cy="442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193020" y="2484120"/>
            <a:ext cx="1278255" cy="337185"/>
          </a:xfrm>
          <a:prstGeom prst="rect">
            <a:avLst/>
          </a:prstGeom>
          <a:noFill/>
        </p:spPr>
        <p:txBody>
          <a:bodyPr wrap="none" rtlCol="0">
            <a:spAutoFit/>
          </a:bodyPr>
          <a:p>
            <a:r>
              <a:rPr lang="zh-CN" altLang="en-US" sz="1600"/>
              <a:t>创建</a:t>
            </a:r>
            <a:r>
              <a:rPr lang="en-US" altLang="zh-CN" sz="1600"/>
              <a:t>session</a:t>
            </a:r>
            <a:endParaRPr lang="en-US" altLang="zh-CN" sz="1600"/>
          </a:p>
        </p:txBody>
      </p:sp>
      <p:sp>
        <p:nvSpPr>
          <p:cNvPr id="16" name="文本框 15"/>
          <p:cNvSpPr txBox="1"/>
          <p:nvPr/>
        </p:nvSpPr>
        <p:spPr>
          <a:xfrm>
            <a:off x="5819140" y="2673350"/>
            <a:ext cx="2566035" cy="337185"/>
          </a:xfrm>
          <a:prstGeom prst="rect">
            <a:avLst/>
          </a:prstGeom>
          <a:noFill/>
        </p:spPr>
        <p:txBody>
          <a:bodyPr wrap="none" rtlCol="0">
            <a:spAutoFit/>
          </a:bodyPr>
          <a:p>
            <a:r>
              <a:rPr lang="en-US" altLang="zh-CN" sz="1600">
                <a:solidFill>
                  <a:srgbClr val="FF0000"/>
                </a:solidFill>
              </a:rPr>
              <a:t>set-cookie</a:t>
            </a:r>
            <a:r>
              <a:rPr lang="zh-CN" altLang="en-US" sz="1600">
                <a:solidFill>
                  <a:srgbClr val="FF0000"/>
                </a:solidFill>
              </a:rPr>
              <a:t>，返回</a:t>
            </a:r>
            <a:r>
              <a:rPr lang="en-US" altLang="zh-CN" sz="1600">
                <a:solidFill>
                  <a:srgbClr val="FF0000"/>
                </a:solidFill>
              </a:rPr>
              <a:t>sessionid</a:t>
            </a:r>
            <a:endParaRPr lang="en-US" altLang="zh-CN" sz="1600">
              <a:solidFill>
                <a:srgbClr val="FF0000"/>
              </a:solidFill>
            </a:endParaRPr>
          </a:p>
        </p:txBody>
      </p:sp>
      <p:cxnSp>
        <p:nvCxnSpPr>
          <p:cNvPr id="17" name="直接箭头连接符 16"/>
          <p:cNvCxnSpPr/>
          <p:nvPr/>
        </p:nvCxnSpPr>
        <p:spPr>
          <a:xfrm flipV="1">
            <a:off x="5372735" y="3718560"/>
            <a:ext cx="365569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875655" y="3381375"/>
            <a:ext cx="2452370" cy="337185"/>
          </a:xfrm>
          <a:prstGeom prst="rect">
            <a:avLst/>
          </a:prstGeom>
          <a:noFill/>
        </p:spPr>
        <p:txBody>
          <a:bodyPr wrap="none" rtlCol="0">
            <a:spAutoFit/>
          </a:bodyPr>
          <a:p>
            <a:r>
              <a:rPr lang="zh-CN" altLang="en-US" sz="1600"/>
              <a:t>每次请求都携带</a:t>
            </a:r>
            <a:r>
              <a:rPr lang="en-US" altLang="zh-CN" sz="1600"/>
              <a:t>sessionid</a:t>
            </a:r>
            <a:endParaRPr lang="en-US" altLang="zh-CN" sz="1600"/>
          </a:p>
        </p:txBody>
      </p:sp>
      <p:sp>
        <p:nvSpPr>
          <p:cNvPr id="20" name="文本框 19"/>
          <p:cNvSpPr txBox="1"/>
          <p:nvPr/>
        </p:nvSpPr>
        <p:spPr>
          <a:xfrm>
            <a:off x="5448300" y="3928745"/>
            <a:ext cx="3660140" cy="337185"/>
          </a:xfrm>
          <a:prstGeom prst="rect">
            <a:avLst/>
          </a:prstGeom>
          <a:noFill/>
        </p:spPr>
        <p:txBody>
          <a:bodyPr wrap="none" rtlCol="0">
            <a:spAutoFit/>
          </a:bodyPr>
          <a:p>
            <a:r>
              <a:rPr lang="zh-CN" altLang="en-US" sz="1600"/>
              <a:t>当访问需登录的资源时，重定向到</a:t>
            </a:r>
            <a:r>
              <a:rPr lang="en-US" altLang="zh-CN" sz="1600"/>
              <a:t>login</a:t>
            </a:r>
            <a:endParaRPr lang="en-US" altLang="zh-CN" sz="1600"/>
          </a:p>
        </p:txBody>
      </p:sp>
      <p:cxnSp>
        <p:nvCxnSpPr>
          <p:cNvPr id="21" name="直接箭头连接符 20"/>
          <p:cNvCxnSpPr/>
          <p:nvPr/>
        </p:nvCxnSpPr>
        <p:spPr>
          <a:xfrm flipH="1">
            <a:off x="5417820" y="431609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431155" y="4885690"/>
            <a:ext cx="365569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579745" y="4559935"/>
            <a:ext cx="3265170" cy="337185"/>
          </a:xfrm>
          <a:prstGeom prst="rect">
            <a:avLst/>
          </a:prstGeom>
          <a:noFill/>
        </p:spPr>
        <p:txBody>
          <a:bodyPr wrap="none" rtlCol="0">
            <a:spAutoFit/>
          </a:bodyPr>
          <a:p>
            <a:r>
              <a:rPr lang="zh-CN" altLang="en-US" sz="1600">
                <a:solidFill>
                  <a:srgbClr val="FF0000"/>
                </a:solidFill>
              </a:rPr>
              <a:t>携带</a:t>
            </a:r>
            <a:r>
              <a:rPr lang="en-US" altLang="zh-CN" sz="1600">
                <a:solidFill>
                  <a:srgbClr val="FF0000"/>
                </a:solidFill>
              </a:rPr>
              <a:t>sessionid</a:t>
            </a:r>
            <a:r>
              <a:rPr lang="zh-CN" altLang="en-US" sz="1600">
                <a:solidFill>
                  <a:srgbClr val="FF0000"/>
                </a:solidFill>
              </a:rPr>
              <a:t>，提交用户名、密码</a:t>
            </a:r>
            <a:endParaRPr lang="zh-CN" altLang="en-US" sz="1600">
              <a:solidFill>
                <a:srgbClr val="FF0000"/>
              </a:solidFill>
            </a:endParaRPr>
          </a:p>
        </p:txBody>
      </p:sp>
      <p:sp>
        <p:nvSpPr>
          <p:cNvPr id="24" name="文本框 23"/>
          <p:cNvSpPr txBox="1"/>
          <p:nvPr/>
        </p:nvSpPr>
        <p:spPr>
          <a:xfrm>
            <a:off x="5861050" y="5095875"/>
            <a:ext cx="2824480" cy="337185"/>
          </a:xfrm>
          <a:prstGeom prst="rect">
            <a:avLst/>
          </a:prstGeom>
          <a:noFill/>
        </p:spPr>
        <p:txBody>
          <a:bodyPr wrap="none" rtlCol="0">
            <a:spAutoFit/>
          </a:bodyPr>
          <a:p>
            <a:r>
              <a:rPr lang="zh-CN" altLang="en-US" sz="1600"/>
              <a:t>登录成功，再次重定向到首页</a:t>
            </a:r>
            <a:endParaRPr lang="zh-CN" altLang="en-US" sz="1600"/>
          </a:p>
        </p:txBody>
      </p:sp>
      <p:cxnSp>
        <p:nvCxnSpPr>
          <p:cNvPr id="25" name="直接箭头连接符 24"/>
          <p:cNvCxnSpPr/>
          <p:nvPr/>
        </p:nvCxnSpPr>
        <p:spPr>
          <a:xfrm flipH="1">
            <a:off x="5476240" y="5483225"/>
            <a:ext cx="3644265"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9726930" y="4230370"/>
            <a:ext cx="850265" cy="780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448800" y="4941570"/>
            <a:ext cx="2214880" cy="583565"/>
          </a:xfrm>
          <a:prstGeom prst="rect">
            <a:avLst/>
          </a:prstGeom>
          <a:noFill/>
        </p:spPr>
        <p:txBody>
          <a:bodyPr wrap="none" rtlCol="0">
            <a:spAutoFit/>
          </a:bodyPr>
          <a:p>
            <a:r>
              <a:rPr lang="zh-CN" altLang="en-US" sz="1600"/>
              <a:t>将认证通过的用户信息</a:t>
            </a:r>
            <a:endParaRPr lang="zh-CN" altLang="en-US" sz="1600"/>
          </a:p>
          <a:p>
            <a:r>
              <a:rPr lang="zh-CN" altLang="en-US" sz="1600"/>
              <a:t>存储到当前</a:t>
            </a:r>
            <a:r>
              <a:rPr lang="en-US" altLang="zh-CN" sz="1600"/>
              <a:t>session</a:t>
            </a:r>
            <a:r>
              <a:rPr lang="zh-CN" altLang="en-US" sz="1600"/>
              <a:t>中</a:t>
            </a:r>
            <a:endParaRPr lang="zh-CN" altLang="en-US" sz="1600"/>
          </a:p>
        </p:txBody>
      </p:sp>
      <p:cxnSp>
        <p:nvCxnSpPr>
          <p:cNvPr id="28" name="直接箭头连接符 27"/>
          <p:cNvCxnSpPr/>
          <p:nvPr/>
        </p:nvCxnSpPr>
        <p:spPr>
          <a:xfrm>
            <a:off x="5349240" y="6076950"/>
            <a:ext cx="374904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836920" y="5760720"/>
            <a:ext cx="2452370" cy="337185"/>
          </a:xfrm>
          <a:prstGeom prst="rect">
            <a:avLst/>
          </a:prstGeom>
          <a:noFill/>
        </p:spPr>
        <p:txBody>
          <a:bodyPr wrap="none" rtlCol="0">
            <a:spAutoFit/>
          </a:bodyPr>
          <a:p>
            <a:r>
              <a:rPr lang="zh-CN" altLang="en-US" sz="1600"/>
              <a:t>携带</a:t>
            </a:r>
            <a:r>
              <a:rPr lang="en-US" altLang="zh-CN" sz="1600"/>
              <a:t>sessionid</a:t>
            </a:r>
            <a:r>
              <a:rPr lang="zh-CN" altLang="en-US" sz="1600"/>
              <a:t>的各种请求</a:t>
            </a:r>
            <a:endParaRPr lang="zh-CN" altLang="en-US" sz="1600"/>
          </a:p>
        </p:txBody>
      </p:sp>
      <p:sp>
        <p:nvSpPr>
          <p:cNvPr id="31" name="文本框 30"/>
          <p:cNvSpPr txBox="1"/>
          <p:nvPr/>
        </p:nvSpPr>
        <p:spPr>
          <a:xfrm>
            <a:off x="9944735" y="5915025"/>
            <a:ext cx="1842770" cy="583565"/>
          </a:xfrm>
          <a:prstGeom prst="rect">
            <a:avLst/>
          </a:prstGeom>
          <a:noFill/>
        </p:spPr>
        <p:txBody>
          <a:bodyPr wrap="none" rtlCol="0">
            <a:spAutoFit/>
          </a:bodyPr>
          <a:p>
            <a:r>
              <a:rPr lang="zh-CN" altLang="en-US" sz="1600"/>
              <a:t>根据</a:t>
            </a:r>
            <a:r>
              <a:rPr lang="en-US" altLang="zh-CN" sz="1600"/>
              <a:t>sessionid</a:t>
            </a:r>
            <a:r>
              <a:rPr lang="zh-CN" altLang="en-US" sz="1600"/>
              <a:t>知道</a:t>
            </a:r>
            <a:endParaRPr lang="zh-CN" altLang="en-US" sz="1600"/>
          </a:p>
          <a:p>
            <a:r>
              <a:rPr lang="zh-CN" altLang="en-US" sz="1600"/>
              <a:t>当前用户是谁</a:t>
            </a:r>
            <a:endParaRPr lang="zh-CN" altLang="en-US" sz="1600"/>
          </a:p>
        </p:txBody>
      </p:sp>
      <p:sp>
        <p:nvSpPr>
          <p:cNvPr id="32" name="文本框 31"/>
          <p:cNvSpPr txBox="1"/>
          <p:nvPr/>
        </p:nvSpPr>
        <p:spPr>
          <a:xfrm>
            <a:off x="9053195" y="1542415"/>
            <a:ext cx="3014980" cy="368300"/>
          </a:xfrm>
          <a:prstGeom prst="rect">
            <a:avLst/>
          </a:prstGeom>
          <a:noFill/>
        </p:spPr>
        <p:txBody>
          <a:bodyPr wrap="none" rtlCol="0">
            <a:spAutoFit/>
          </a:bodyPr>
          <a:p>
            <a:r>
              <a:rPr lang="zh-CN" altLang="en-US"/>
              <a:t>集群扩展时需要</a:t>
            </a:r>
            <a:r>
              <a:rPr lang="zh-CN" altLang="en-US">
                <a:solidFill>
                  <a:srgbClr val="FF0000"/>
                </a:solidFill>
              </a:rPr>
              <a:t>共享</a:t>
            </a:r>
            <a:r>
              <a:rPr lang="en-US" altLang="zh-CN">
                <a:solidFill>
                  <a:srgbClr val="FF0000"/>
                </a:solidFill>
              </a:rPr>
              <a:t>session</a:t>
            </a:r>
            <a:endParaRPr lang="en-US" altLang="zh-CN">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234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pic>
        <p:nvPicPr>
          <p:cNvPr id="6" name="图片 5"/>
          <p:cNvPicPr>
            <a:picLocks noChangeAspect="1"/>
          </p:cNvPicPr>
          <p:nvPr/>
        </p:nvPicPr>
        <p:blipFill>
          <a:blip r:embed="rId1"/>
          <a:stretch>
            <a:fillRect/>
          </a:stretch>
        </p:blipFill>
        <p:spPr>
          <a:xfrm>
            <a:off x="2882265" y="2026285"/>
            <a:ext cx="5892800" cy="3390900"/>
          </a:xfrm>
          <a:prstGeom prst="rect">
            <a:avLst/>
          </a:prstGeom>
        </p:spPr>
      </p:pic>
      <p:sp>
        <p:nvSpPr>
          <p:cNvPr id="8" name="文本框 7"/>
          <p:cNvSpPr txBox="1"/>
          <p:nvPr/>
        </p:nvSpPr>
        <p:spPr>
          <a:xfrm>
            <a:off x="4986655" y="5780405"/>
            <a:ext cx="1097280" cy="368300"/>
          </a:xfrm>
          <a:prstGeom prst="rect">
            <a:avLst/>
          </a:prstGeom>
          <a:noFill/>
        </p:spPr>
        <p:txBody>
          <a:bodyPr wrap="none" rtlCol="0">
            <a:spAutoFit/>
          </a:bodyPr>
          <a:p>
            <a:r>
              <a:rPr lang="zh-CN" altLang="en-US"/>
              <a:t>登录页面</a:t>
            </a:r>
            <a:endParaRPr lang="zh-CN" altLang="en-US"/>
          </a:p>
        </p:txBody>
      </p:sp>
      <p:sp>
        <p:nvSpPr>
          <p:cNvPr id="9" name="文本框 8"/>
          <p:cNvSpPr txBox="1"/>
          <p:nvPr/>
        </p:nvSpPr>
        <p:spPr>
          <a:xfrm>
            <a:off x="5830570"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21814"/>
            <a:ext cx="6986452" cy="901970"/>
          </a:xfrm>
        </p:spPr>
        <p:txBody>
          <a:bodyPr/>
          <a:lstStyle/>
          <a:p>
            <a:r>
              <a:rPr lang="en-US" altLang="zh-CN" b="0" kern="1800" dirty="0">
                <a:latin typeface="Times New Roman" panose="02020603050405020304"/>
              </a:rPr>
              <a:t>10.3 </a:t>
            </a:r>
            <a:r>
              <a:rPr lang="en-US" altLang="zh-CN" b="0" kern="1800" dirty="0">
                <a:latin typeface="Times New Roman" panose="02020603050405020304"/>
                <a:sym typeface="+mn-ea"/>
              </a:rPr>
              <a:t>OAuth 2.0认证</a:t>
            </a:r>
            <a:endParaRPr lang="zh-CN" altLang="en-US" b="0" kern="1800" dirty="0">
              <a:latin typeface="Times New Roman" panose="02020603050405020304"/>
            </a:endParaRPr>
          </a:p>
        </p:txBody>
      </p:sp>
      <p:sp>
        <p:nvSpPr>
          <p:cNvPr id="3" name="文本框 2"/>
          <p:cNvSpPr txBox="1"/>
          <p:nvPr/>
        </p:nvSpPr>
        <p:spPr>
          <a:xfrm>
            <a:off x="250370" y="1210741"/>
            <a:ext cx="11551105" cy="2553335"/>
          </a:xfrm>
          <a:prstGeom prst="rect">
            <a:avLst/>
          </a:prstGeom>
          <a:noFill/>
        </p:spPr>
        <p:txBody>
          <a:bodyPr wrap="square" rtlCol="0">
            <a:spAutoFit/>
          </a:bodyPr>
          <a:lstStyle/>
          <a:p>
            <a:pPr marL="109855">
              <a:lnSpc>
                <a:spcPct val="150000"/>
              </a:lnSpc>
              <a:spcBef>
                <a:spcPts val="400"/>
              </a:spcBef>
              <a:buClr>
                <a:schemeClr val="accent1"/>
              </a:buClr>
              <a:buSzPct val="68000"/>
            </a:pPr>
            <a:endParaRPr lang="en-US" altLang="zh-CN" sz="2000" dirty="0"/>
          </a:p>
          <a:p>
            <a:pPr lvl="2" indent="0">
              <a:lnSpc>
                <a:spcPct val="150000"/>
              </a:lnSpc>
              <a:buFont typeface="+mj-lt"/>
              <a:buNone/>
            </a:pPr>
            <a:endParaRPr lang="en-US" altLang="zh-CN" sz="2000" dirty="0"/>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sp>
        <p:nvSpPr>
          <p:cNvPr id="5" name="文本框 4"/>
          <p:cNvSpPr txBox="1"/>
          <p:nvPr/>
        </p:nvSpPr>
        <p:spPr>
          <a:xfrm>
            <a:off x="693420" y="1294765"/>
            <a:ext cx="2608580" cy="368300"/>
          </a:xfrm>
          <a:prstGeom prst="rect">
            <a:avLst/>
          </a:prstGeom>
          <a:noFill/>
        </p:spPr>
        <p:txBody>
          <a:bodyPr wrap="none" rtlCol="0">
            <a:spAutoFit/>
          </a:bodyPr>
          <a:p>
            <a:r>
              <a:rPr lang="en-US" altLang="zh-CN"/>
              <a:t>Spring OAuth 2.0 Demo</a:t>
            </a:r>
            <a:endParaRPr lang="en-US" altLang="zh-CN"/>
          </a:p>
        </p:txBody>
      </p:sp>
      <p:sp>
        <p:nvSpPr>
          <p:cNvPr id="8" name="文本框 7"/>
          <p:cNvSpPr txBox="1"/>
          <p:nvPr/>
        </p:nvSpPr>
        <p:spPr>
          <a:xfrm>
            <a:off x="4973955" y="6036310"/>
            <a:ext cx="1744980" cy="368300"/>
          </a:xfrm>
          <a:prstGeom prst="rect">
            <a:avLst/>
          </a:prstGeom>
          <a:noFill/>
        </p:spPr>
        <p:txBody>
          <a:bodyPr wrap="none" rtlCol="0">
            <a:spAutoFit/>
          </a:bodyPr>
          <a:p>
            <a:r>
              <a:rPr lang="en-US" altLang="zh-CN"/>
              <a:t>OAuth</a:t>
            </a:r>
            <a:r>
              <a:rPr lang="zh-CN" altLang="en-US"/>
              <a:t>授权页面</a:t>
            </a:r>
            <a:endParaRPr lang="zh-CN" altLang="en-US"/>
          </a:p>
        </p:txBody>
      </p:sp>
      <p:pic>
        <p:nvPicPr>
          <p:cNvPr id="4" name="图片 3"/>
          <p:cNvPicPr>
            <a:picLocks noChangeAspect="1"/>
          </p:cNvPicPr>
          <p:nvPr/>
        </p:nvPicPr>
        <p:blipFill>
          <a:blip r:embed="rId1"/>
          <a:stretch>
            <a:fillRect/>
          </a:stretch>
        </p:blipFill>
        <p:spPr>
          <a:xfrm>
            <a:off x="1604010" y="1918335"/>
            <a:ext cx="8217535" cy="3862705"/>
          </a:xfrm>
          <a:prstGeom prst="rect">
            <a:avLst/>
          </a:prstGeom>
        </p:spPr>
      </p:pic>
      <p:sp>
        <p:nvSpPr>
          <p:cNvPr id="7" name="文本框 6"/>
          <p:cNvSpPr txBox="1"/>
          <p:nvPr/>
        </p:nvSpPr>
        <p:spPr>
          <a:xfrm>
            <a:off x="5766435" y="1294765"/>
            <a:ext cx="6272530" cy="368300"/>
          </a:xfrm>
          <a:prstGeom prst="rect">
            <a:avLst/>
          </a:prstGeom>
          <a:noFill/>
        </p:spPr>
        <p:txBody>
          <a:bodyPr wrap="square" rtlCol="0" anchor="t">
            <a:spAutoFit/>
          </a:bodyPr>
          <a:p>
            <a:r>
              <a:rPr lang="zh-CN" altLang="en-US">
                <a:hlinkClick r:id="rId2" action="ppaction://hlinkfile"/>
              </a:rPr>
              <a:t>https://gitee.com/buptnetwork/spring-security-oauth-demo</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9603313" cy="424624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系统常用的前后端鉴权机制有以下几种：</a:t>
            </a:r>
            <a:endParaRPr lang="en-US" altLang="zh-CN" sz="2000" dirty="0"/>
          </a:p>
          <a:p>
            <a:pPr marL="800100" lvl="1" indent="-342900">
              <a:lnSpc>
                <a:spcPct val="150000"/>
              </a:lnSpc>
              <a:buFont typeface="Wingdings" panose="05000000000000000000" pitchFamily="2" charset="2"/>
              <a:buChar char="Ø"/>
            </a:pPr>
            <a:r>
              <a:rPr lang="en-US" altLang="zh-CN" sz="2000" dirty="0"/>
              <a:t>Token </a:t>
            </a:r>
            <a:r>
              <a:rPr lang="zh-CN" altLang="en-US" sz="2000" dirty="0"/>
              <a:t>验证</a:t>
            </a:r>
            <a:endParaRPr lang="en-US" altLang="zh-CN" sz="2000" dirty="0"/>
          </a:p>
          <a:p>
            <a:pPr lvl="2">
              <a:lnSpc>
                <a:spcPct val="150000"/>
              </a:lnSpc>
            </a:pPr>
            <a:r>
              <a:rPr lang="en-US" altLang="zh-CN" sz="2000" dirty="0"/>
              <a:t>1. </a:t>
            </a:r>
            <a:r>
              <a:rPr lang="zh-CN" altLang="en-US" sz="2000" dirty="0"/>
              <a:t>客户端使用用户名跟密码请求登录  </a:t>
            </a:r>
            <a:endParaRPr lang="en-US" altLang="zh-CN" sz="2000" dirty="0"/>
          </a:p>
          <a:p>
            <a:pPr lvl="2">
              <a:lnSpc>
                <a:spcPct val="150000"/>
              </a:lnSpc>
            </a:pPr>
            <a:r>
              <a:rPr lang="en-US" altLang="zh-CN" sz="2000" dirty="0"/>
              <a:t> 2. </a:t>
            </a:r>
            <a:r>
              <a:rPr lang="zh-CN" altLang="en-US" sz="2000" dirty="0"/>
              <a:t>服务端收到请求，去验证用户名与密码  </a:t>
            </a:r>
            <a:endParaRPr lang="en-US" altLang="zh-CN" sz="2000" dirty="0"/>
          </a:p>
          <a:p>
            <a:pPr lvl="2">
              <a:lnSpc>
                <a:spcPct val="150000"/>
              </a:lnSpc>
            </a:pPr>
            <a:r>
              <a:rPr lang="en-US" altLang="zh-CN" sz="2000" dirty="0"/>
              <a:t> 10. </a:t>
            </a:r>
            <a:r>
              <a:rPr lang="zh-CN" altLang="en-US" sz="2000" dirty="0"/>
              <a:t>验证成功后，服务端签发一个</a:t>
            </a:r>
            <a:r>
              <a:rPr lang="en-US" altLang="zh-CN" sz="2000" dirty="0"/>
              <a:t>Token</a:t>
            </a:r>
            <a:endParaRPr lang="en-US" altLang="zh-CN" sz="2000" dirty="0"/>
          </a:p>
          <a:p>
            <a:pPr lvl="2">
              <a:lnSpc>
                <a:spcPct val="150000"/>
              </a:lnSpc>
            </a:pPr>
            <a:r>
              <a:rPr lang="zh-CN" altLang="en-US" sz="2000" dirty="0"/>
              <a:t> </a:t>
            </a:r>
            <a:r>
              <a:rPr lang="en-US" altLang="zh-CN" sz="2000" dirty="0"/>
              <a:t>4. </a:t>
            </a:r>
            <a:r>
              <a:rPr lang="zh-CN" altLang="en-US" sz="2000" dirty="0"/>
              <a:t>客户端收到 </a:t>
            </a:r>
            <a:r>
              <a:rPr lang="en-US" altLang="zh-CN" sz="2000" dirty="0"/>
              <a:t>Token </a:t>
            </a:r>
            <a:r>
              <a:rPr lang="zh-CN" altLang="en-US" sz="2000" dirty="0"/>
              <a:t>以后存储在 </a:t>
            </a:r>
            <a:r>
              <a:rPr lang="en-US" altLang="zh-CN" sz="2000" dirty="0"/>
              <a:t>Cookie </a:t>
            </a:r>
            <a:r>
              <a:rPr lang="zh-CN" altLang="en-US" sz="2000" dirty="0"/>
              <a:t>里或者 </a:t>
            </a:r>
            <a:r>
              <a:rPr lang="en-US" altLang="zh-CN" sz="2000" dirty="0"/>
              <a:t>Local Storage </a:t>
            </a:r>
            <a:r>
              <a:rPr lang="zh-CN" altLang="en-US" sz="2000" dirty="0"/>
              <a:t>里 </a:t>
            </a:r>
            <a:endParaRPr lang="en-US" altLang="zh-CN" sz="2000" dirty="0"/>
          </a:p>
          <a:p>
            <a:pPr lvl="2">
              <a:lnSpc>
                <a:spcPct val="150000"/>
              </a:lnSpc>
            </a:pPr>
            <a:r>
              <a:rPr lang="zh-CN" altLang="en-US" sz="2000" dirty="0"/>
              <a:t> </a:t>
            </a:r>
            <a:r>
              <a:rPr lang="en-US" altLang="zh-CN" sz="2000" dirty="0"/>
              <a:t>5. </a:t>
            </a:r>
            <a:r>
              <a:rPr lang="zh-CN" altLang="en-US" sz="2000" dirty="0"/>
              <a:t>客户端每次向服务端请求资源的时候需要带着服务端签发的</a:t>
            </a:r>
            <a:r>
              <a:rPr lang="en-US" altLang="zh-CN" sz="2000" dirty="0"/>
              <a:t>Token  </a:t>
            </a:r>
            <a:endParaRPr lang="en-US" altLang="zh-CN" sz="2000" dirty="0"/>
          </a:p>
          <a:p>
            <a:pPr lvl="2">
              <a:lnSpc>
                <a:spcPct val="150000"/>
              </a:lnSpc>
            </a:pPr>
            <a:r>
              <a:rPr lang="en-US" altLang="zh-CN" sz="2000" dirty="0"/>
              <a:t> 6. </a:t>
            </a:r>
            <a:r>
              <a:rPr lang="zh-CN" altLang="en-US" sz="2000" dirty="0"/>
              <a:t>服务端收到请求，然后去验证客户端请求里面带着的</a:t>
            </a:r>
            <a:r>
              <a:rPr lang="en-US" altLang="zh-CN" sz="2000" dirty="0"/>
              <a:t>Token</a:t>
            </a:r>
            <a:r>
              <a:rPr lang="zh-CN" altLang="en-US" sz="2000" dirty="0"/>
              <a:t>，如果验证成功，就向客户端返回请求的数据</a:t>
            </a:r>
            <a:endParaRPr lang="en-US" altLang="zh-CN" sz="2000" dirty="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9944508" cy="147637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Web</a:t>
            </a:r>
            <a:r>
              <a:rPr lang="zh-CN" altLang="en-US" sz="2000" dirty="0">
                <a:sym typeface="+mn-ea"/>
              </a:rPr>
              <a:t>系统常用的前后端鉴权机制有以下几种：</a:t>
            </a:r>
            <a:endParaRPr lang="en-US" altLang="zh-CN" sz="2000" dirty="0"/>
          </a:p>
          <a:p>
            <a:pPr marL="800100" lvl="1" indent="-342900">
              <a:lnSpc>
                <a:spcPct val="150000"/>
              </a:lnSpc>
              <a:buFont typeface="Wingdings" panose="05000000000000000000" pitchFamily="2" charset="2"/>
              <a:buChar char="Ø"/>
            </a:pPr>
            <a:r>
              <a:rPr lang="en-US" altLang="zh-CN" sz="2000" dirty="0"/>
              <a:t>JWT(</a:t>
            </a:r>
            <a:r>
              <a:rPr lang="en-US" altLang="zh-CN" sz="2000" dirty="0" err="1">
                <a:solidFill>
                  <a:srgbClr val="FF0000"/>
                </a:solidFill>
              </a:rPr>
              <a:t>J</a:t>
            </a:r>
            <a:r>
              <a:rPr lang="en-US" altLang="zh-CN" sz="2000" dirty="0" err="1"/>
              <a:t>son</a:t>
            </a:r>
            <a:r>
              <a:rPr lang="en-US" altLang="zh-CN" sz="2000" dirty="0"/>
              <a:t> </a:t>
            </a:r>
            <a:r>
              <a:rPr lang="en-US" altLang="zh-CN" sz="2000" dirty="0">
                <a:solidFill>
                  <a:srgbClr val="FF0000"/>
                </a:solidFill>
              </a:rPr>
              <a:t>W</a:t>
            </a:r>
            <a:r>
              <a:rPr lang="en-US" altLang="zh-CN" sz="2000" dirty="0"/>
              <a:t>eb </a:t>
            </a:r>
            <a:r>
              <a:rPr lang="en-US" altLang="zh-CN" sz="2000" dirty="0">
                <a:solidFill>
                  <a:srgbClr val="FF0000"/>
                </a:solidFill>
              </a:rPr>
              <a:t>T</a:t>
            </a:r>
            <a:r>
              <a:rPr lang="en-US" altLang="zh-CN" sz="2000" dirty="0"/>
              <a:t>oken)</a:t>
            </a:r>
            <a:r>
              <a:rPr lang="zh-CN" altLang="en-US" sz="2000" dirty="0"/>
              <a:t>是实现</a:t>
            </a:r>
            <a:r>
              <a:rPr lang="en-US" altLang="zh-CN" sz="2000" dirty="0"/>
              <a:t>token</a:t>
            </a:r>
            <a:r>
              <a:rPr lang="zh-CN" altLang="en-US" sz="2000" dirty="0"/>
              <a:t>技术的一个开放标准协议</a:t>
            </a:r>
            <a:endParaRPr lang="en-US" altLang="zh-CN" sz="2000" dirty="0"/>
          </a:p>
          <a:p>
            <a:pPr marL="800100" lvl="1" indent="-342900">
              <a:lnSpc>
                <a:spcPct val="150000"/>
              </a:lnSpc>
              <a:buFont typeface="Wingdings" panose="05000000000000000000" pitchFamily="2" charset="2"/>
              <a:buChar char="Ø"/>
            </a:pPr>
            <a:r>
              <a:rPr lang="zh-CN" altLang="en-US" sz="2000" b="1" dirty="0"/>
              <a:t>适用于分布式场景、跨域认证</a:t>
            </a:r>
            <a:endParaRPr lang="en-US" altLang="zh-CN" sz="2000" dirty="0"/>
          </a:p>
        </p:txBody>
      </p:sp>
      <p:sp>
        <p:nvSpPr>
          <p:cNvPr id="4" name="文本框 3"/>
          <p:cNvSpPr txBox="1"/>
          <p:nvPr/>
        </p:nvSpPr>
        <p:spPr>
          <a:xfrm>
            <a:off x="461598" y="3040022"/>
            <a:ext cx="4844955" cy="3000821"/>
          </a:xfrm>
          <a:prstGeom prst="rect">
            <a:avLst/>
          </a:prstGeom>
          <a:noFill/>
        </p:spPr>
        <p:txBody>
          <a:bodyPr wrap="square" rtlCol="0">
            <a:spAutoFit/>
          </a:bodyPr>
          <a:lstStyle/>
          <a:p>
            <a:pPr marL="342900" indent="-342900">
              <a:lnSpc>
                <a:spcPct val="150000"/>
              </a:lnSpc>
              <a:buAutoNum type="arabicPeriod"/>
            </a:pPr>
            <a:r>
              <a:rPr lang="zh-CN" altLang="en-US" dirty="0">
                <a:latin typeface="+mn-ea"/>
                <a:ea typeface="+mn-ea"/>
              </a:rPr>
              <a:t>客户端使用账号和密码请求登录接口</a:t>
            </a:r>
            <a:endParaRPr lang="en-US" altLang="zh-CN" dirty="0">
              <a:latin typeface="+mn-ea"/>
              <a:ea typeface="+mn-ea"/>
            </a:endParaRPr>
          </a:p>
          <a:p>
            <a:pPr marL="342900" indent="-342900">
              <a:lnSpc>
                <a:spcPct val="150000"/>
              </a:lnSpc>
              <a:buAutoNum type="arabicPeriod"/>
            </a:pPr>
            <a:r>
              <a:rPr lang="en-US" altLang="zh-CN" dirty="0">
                <a:latin typeface="+mn-ea"/>
                <a:ea typeface="+mn-ea"/>
              </a:rPr>
              <a:t> </a:t>
            </a:r>
            <a:r>
              <a:rPr lang="zh-CN" altLang="en-US" dirty="0">
                <a:latin typeface="+mn-ea"/>
                <a:ea typeface="+mn-ea"/>
              </a:rPr>
              <a:t>登录成功后服务器使用</a:t>
            </a:r>
            <a:r>
              <a:rPr lang="zh-CN" altLang="en-US" dirty="0">
                <a:solidFill>
                  <a:srgbClr val="FF0000"/>
                </a:solidFill>
                <a:latin typeface="+mn-ea"/>
                <a:ea typeface="+mn-ea"/>
              </a:rPr>
              <a:t>签名密钥生成</a:t>
            </a:r>
            <a:r>
              <a:rPr lang="en-US" altLang="zh-CN" dirty="0">
                <a:solidFill>
                  <a:srgbClr val="FF0000"/>
                </a:solidFill>
                <a:latin typeface="+mn-ea"/>
                <a:ea typeface="+mn-ea"/>
              </a:rPr>
              <a:t>JWT</a:t>
            </a:r>
            <a:endParaRPr lang="en-US" altLang="zh-CN" dirty="0">
              <a:latin typeface="+mn-ea"/>
              <a:ea typeface="+mn-ea"/>
            </a:endParaRPr>
          </a:p>
          <a:p>
            <a:pPr marL="342900" indent="-342900">
              <a:lnSpc>
                <a:spcPct val="150000"/>
              </a:lnSpc>
              <a:buAutoNum type="arabicPeriod"/>
            </a:pPr>
            <a:r>
              <a:rPr lang="zh-CN" altLang="en-US" dirty="0">
                <a:latin typeface="+mn-ea"/>
                <a:ea typeface="+mn-ea"/>
              </a:rPr>
              <a:t>服务器将</a:t>
            </a:r>
            <a:r>
              <a:rPr lang="en-US" altLang="zh-CN" dirty="0">
                <a:latin typeface="+mn-ea"/>
                <a:ea typeface="+mn-ea"/>
              </a:rPr>
              <a:t>JWT</a:t>
            </a:r>
            <a:r>
              <a:rPr lang="zh-CN" altLang="en-US" dirty="0">
                <a:latin typeface="+mn-ea"/>
                <a:ea typeface="+mn-ea"/>
              </a:rPr>
              <a:t>返回给客户端。</a:t>
            </a:r>
            <a:endParaRPr lang="en-US" altLang="zh-CN" dirty="0">
              <a:latin typeface="+mn-ea"/>
              <a:ea typeface="+mn-ea"/>
            </a:endParaRPr>
          </a:p>
          <a:p>
            <a:pPr marL="342900" indent="-342900">
              <a:lnSpc>
                <a:spcPct val="150000"/>
              </a:lnSpc>
              <a:buAutoNum type="arabicPeriod"/>
            </a:pPr>
            <a:r>
              <a:rPr lang="en-US" altLang="zh-CN" dirty="0">
                <a:latin typeface="+mn-ea"/>
                <a:ea typeface="+mn-ea"/>
              </a:rPr>
              <a:t> </a:t>
            </a:r>
            <a:r>
              <a:rPr lang="zh-CN" altLang="en-US" dirty="0">
                <a:latin typeface="+mn-ea"/>
                <a:ea typeface="+mn-ea"/>
              </a:rPr>
              <a:t>客户端再次向服务端请求其他接口时会带上</a:t>
            </a:r>
            <a:r>
              <a:rPr lang="en-US" altLang="zh-CN" dirty="0">
                <a:latin typeface="+mn-ea"/>
                <a:ea typeface="+mn-ea"/>
              </a:rPr>
              <a:t>JWT</a:t>
            </a:r>
            <a:r>
              <a:rPr lang="zh-CN" altLang="en-US" dirty="0">
                <a:latin typeface="+mn-ea"/>
                <a:ea typeface="+mn-ea"/>
              </a:rPr>
              <a:t>。</a:t>
            </a:r>
            <a:endParaRPr lang="en-US" altLang="zh-CN" dirty="0">
              <a:latin typeface="+mn-ea"/>
              <a:ea typeface="+mn-ea"/>
            </a:endParaRPr>
          </a:p>
          <a:p>
            <a:pPr marL="342900" indent="-342900">
              <a:lnSpc>
                <a:spcPct val="150000"/>
              </a:lnSpc>
              <a:buAutoNum type="arabicPeriod"/>
            </a:pPr>
            <a:r>
              <a:rPr lang="zh-CN" altLang="en-US" dirty="0">
                <a:latin typeface="+mn-ea"/>
                <a:ea typeface="+mn-ea"/>
              </a:rPr>
              <a:t>服务器接收到</a:t>
            </a:r>
            <a:r>
              <a:rPr lang="en-US" altLang="zh-CN" dirty="0">
                <a:latin typeface="+mn-ea"/>
                <a:ea typeface="+mn-ea"/>
              </a:rPr>
              <a:t>JWT</a:t>
            </a:r>
            <a:r>
              <a:rPr lang="zh-CN" altLang="en-US" dirty="0">
                <a:latin typeface="+mn-ea"/>
                <a:ea typeface="+mn-ea"/>
              </a:rPr>
              <a:t>后</a:t>
            </a:r>
            <a:r>
              <a:rPr lang="zh-CN" altLang="en-US" dirty="0">
                <a:solidFill>
                  <a:srgbClr val="FF0000"/>
                </a:solidFill>
                <a:latin typeface="+mn-ea"/>
                <a:ea typeface="+mn-ea"/>
              </a:rPr>
              <a:t>验证签名的有效性</a:t>
            </a:r>
            <a:r>
              <a:rPr lang="zh-CN" altLang="en-US" dirty="0">
                <a:latin typeface="+mn-ea"/>
                <a:ea typeface="+mn-ea"/>
              </a:rPr>
              <a:t>，对客户端做出相应的响应。</a:t>
            </a:r>
            <a:endParaRPr lang="zh-CN" altLang="en-US" dirty="0">
              <a:latin typeface="+mn-ea"/>
              <a:ea typeface="+mn-ea"/>
            </a:endParaRPr>
          </a:p>
        </p:txBody>
      </p:sp>
      <p:pic>
        <p:nvPicPr>
          <p:cNvPr id="5" name="图片 4"/>
          <p:cNvPicPr>
            <a:picLocks noChangeAspect="1"/>
          </p:cNvPicPr>
          <p:nvPr/>
        </p:nvPicPr>
        <p:blipFill>
          <a:blip r:embed="rId1"/>
          <a:stretch>
            <a:fillRect/>
          </a:stretch>
        </p:blipFill>
        <p:spPr>
          <a:xfrm>
            <a:off x="4608195" y="2186305"/>
            <a:ext cx="7446645" cy="4175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204025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常见的</a:t>
            </a:r>
            <a:r>
              <a:rPr lang="en-US" altLang="zh-CN" sz="2000" dirty="0">
                <a:sym typeface="+mn-ea"/>
              </a:rPr>
              <a:t>Java </a:t>
            </a:r>
            <a:r>
              <a:rPr lang="zh-CN" altLang="en-US" sz="2000" dirty="0">
                <a:sym typeface="+mn-ea"/>
              </a:rPr>
              <a:t>安全框架：</a:t>
            </a:r>
            <a:r>
              <a:rPr lang="en-US" altLang="zh-CN" sz="2000" dirty="0"/>
              <a:t>Spring Security</a:t>
            </a:r>
            <a:r>
              <a:rPr lang="zh-CN" altLang="en-US" sz="2000" dirty="0">
                <a:sym typeface="+mn-ea"/>
              </a:rPr>
              <a:t>、</a:t>
            </a:r>
            <a:r>
              <a:rPr lang="en-US" altLang="zh-CN" sz="2000" dirty="0"/>
              <a:t> Apache </a:t>
            </a:r>
            <a:r>
              <a:rPr lang="en-US" altLang="zh-CN" sz="2000" dirty="0" err="1"/>
              <a:t>Shiro</a:t>
            </a:r>
            <a:r>
              <a:rPr lang="zh-CN" altLang="en-US" sz="2000" dirty="0"/>
              <a:t>等</a:t>
            </a:r>
            <a:endParaRPr lang="en-US" altLang="zh-CN" sz="2000" dirty="0"/>
          </a:p>
          <a:p>
            <a:pPr marL="800100" lvl="1" indent="-342900">
              <a:lnSpc>
                <a:spcPct val="150000"/>
              </a:lnSpc>
              <a:buFont typeface="Wingdings" panose="05000000000000000000" pitchFamily="2" charset="2"/>
              <a:buChar char="Ø"/>
            </a:pPr>
            <a:r>
              <a:rPr lang="en-US" altLang="zh-CN" sz="2000" dirty="0"/>
              <a:t>Apache </a:t>
            </a:r>
            <a:r>
              <a:rPr lang="en-US" altLang="zh-CN" sz="2000" dirty="0" err="1"/>
              <a:t>Shiro</a:t>
            </a:r>
            <a:r>
              <a:rPr lang="zh-CN" altLang="en-US" sz="2000" dirty="0"/>
              <a:t>： </a:t>
            </a:r>
            <a:r>
              <a:rPr lang="en-US" altLang="zh-CN" sz="2000" dirty="0">
                <a:hlinkClick r:id="rId1"/>
              </a:rPr>
              <a:t>http://shiro.apache.org/</a:t>
            </a:r>
            <a:r>
              <a:rPr lang="zh-CN" altLang="en-US" sz="2000" dirty="0"/>
              <a:t>，提供了认证、授权、加密和会话管理等功能。</a:t>
            </a:r>
            <a:endParaRPr lang="en-US" altLang="zh-CN" sz="2000" dirty="0"/>
          </a:p>
          <a:p>
            <a:pPr marL="109855">
              <a:lnSpc>
                <a:spcPct val="150000"/>
              </a:lnSpc>
              <a:spcBef>
                <a:spcPts val="400"/>
              </a:spcBef>
              <a:buClr>
                <a:schemeClr val="accent1"/>
              </a:buClr>
              <a:buSzPct val="68000"/>
            </a:pP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1026" name="Picture 2" descr="http://shiro.apache.org/assets/images/ShiroFeatu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376" y="2724460"/>
            <a:ext cx="5948819" cy="306527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8215" y="2587720"/>
            <a:ext cx="5247126" cy="3323987"/>
          </a:xfrm>
          <a:prstGeom prst="rect">
            <a:avLst/>
          </a:prstGeom>
          <a:noFill/>
        </p:spPr>
        <p:txBody>
          <a:bodyPr wrap="square" rtlCol="0">
            <a:spAutoFit/>
          </a:bodyPr>
          <a:lstStyle/>
          <a:p>
            <a:pPr>
              <a:lnSpc>
                <a:spcPct val="150000"/>
              </a:lnSpc>
            </a:pPr>
            <a:r>
              <a:rPr lang="en-US" altLang="zh-CN" sz="2000" dirty="0">
                <a:latin typeface="+mn-ea"/>
                <a:ea typeface="+mn-ea"/>
              </a:rPr>
              <a:t>Authentication</a:t>
            </a:r>
            <a:r>
              <a:rPr lang="zh-CN" altLang="en-US" sz="2000" dirty="0">
                <a:latin typeface="+mn-ea"/>
                <a:ea typeface="+mn-ea"/>
              </a:rPr>
              <a:t>：身份认证</a:t>
            </a:r>
            <a:r>
              <a:rPr lang="en-US" altLang="zh-CN" sz="2000" dirty="0">
                <a:latin typeface="+mn-ea"/>
                <a:ea typeface="+mn-ea"/>
              </a:rPr>
              <a:t>/</a:t>
            </a:r>
            <a:r>
              <a:rPr lang="zh-CN" altLang="en-US" sz="2000" dirty="0">
                <a:latin typeface="+mn-ea"/>
                <a:ea typeface="+mn-ea"/>
              </a:rPr>
              <a:t>登录；</a:t>
            </a:r>
            <a:endParaRPr lang="zh-CN" altLang="en-US" sz="2000" dirty="0">
              <a:latin typeface="+mn-ea"/>
              <a:ea typeface="+mn-ea"/>
            </a:endParaRPr>
          </a:p>
          <a:p>
            <a:pPr>
              <a:lnSpc>
                <a:spcPct val="150000"/>
              </a:lnSpc>
            </a:pPr>
            <a:r>
              <a:rPr lang="en-US" altLang="zh-CN" sz="2000" dirty="0">
                <a:latin typeface="+mn-ea"/>
                <a:ea typeface="+mn-ea"/>
              </a:rPr>
              <a:t>Authorization</a:t>
            </a:r>
            <a:r>
              <a:rPr lang="zh-CN" altLang="en-US" sz="2000" dirty="0">
                <a:latin typeface="+mn-ea"/>
                <a:ea typeface="+mn-ea"/>
              </a:rPr>
              <a:t>：授权，即权限验证</a:t>
            </a:r>
            <a:endParaRPr lang="zh-CN" altLang="en-US" sz="2000" dirty="0">
              <a:latin typeface="+mn-ea"/>
              <a:ea typeface="+mn-ea"/>
            </a:endParaRPr>
          </a:p>
          <a:p>
            <a:pPr>
              <a:lnSpc>
                <a:spcPct val="150000"/>
              </a:lnSpc>
            </a:pPr>
            <a:r>
              <a:rPr lang="en-US" altLang="zh-CN" sz="2000" dirty="0">
                <a:latin typeface="+mn-ea"/>
                <a:ea typeface="+mn-ea"/>
              </a:rPr>
              <a:t>Session Manager</a:t>
            </a:r>
            <a:r>
              <a:rPr lang="zh-CN" altLang="en-US" sz="2000" dirty="0">
                <a:latin typeface="+mn-ea"/>
                <a:ea typeface="+mn-ea"/>
              </a:rPr>
              <a:t>：会话管理，</a:t>
            </a:r>
            <a:endParaRPr lang="zh-CN" altLang="en-US" sz="2000" dirty="0">
              <a:latin typeface="+mn-ea"/>
              <a:ea typeface="+mn-ea"/>
            </a:endParaRPr>
          </a:p>
          <a:p>
            <a:pPr>
              <a:lnSpc>
                <a:spcPct val="150000"/>
              </a:lnSpc>
            </a:pPr>
            <a:r>
              <a:rPr lang="en-US" altLang="zh-CN" sz="2000" dirty="0">
                <a:latin typeface="+mn-ea"/>
                <a:ea typeface="+mn-ea"/>
              </a:rPr>
              <a:t>Cryptography</a:t>
            </a:r>
            <a:r>
              <a:rPr lang="zh-CN" altLang="en-US" sz="2000" dirty="0">
                <a:latin typeface="+mn-ea"/>
                <a:ea typeface="+mn-ea"/>
              </a:rPr>
              <a:t>：加密，保护数据的安全性</a:t>
            </a:r>
            <a:endParaRPr lang="zh-CN" altLang="en-US" sz="2000" dirty="0">
              <a:latin typeface="+mn-ea"/>
              <a:ea typeface="+mn-ea"/>
            </a:endParaRPr>
          </a:p>
          <a:p>
            <a:pPr>
              <a:lnSpc>
                <a:spcPct val="150000"/>
              </a:lnSpc>
            </a:pPr>
            <a:r>
              <a:rPr lang="en-US" altLang="zh-CN" sz="2000" dirty="0">
                <a:latin typeface="+mn-ea"/>
                <a:ea typeface="+mn-ea"/>
              </a:rPr>
              <a:t>Web Support</a:t>
            </a:r>
            <a:r>
              <a:rPr lang="zh-CN" altLang="en-US" sz="2000" dirty="0">
                <a:latin typeface="+mn-ea"/>
                <a:ea typeface="+mn-ea"/>
              </a:rPr>
              <a:t>：非常容易集成到</a:t>
            </a:r>
            <a:r>
              <a:rPr lang="en-US" altLang="zh-CN" sz="2000" dirty="0">
                <a:latin typeface="+mn-ea"/>
                <a:ea typeface="+mn-ea"/>
              </a:rPr>
              <a:t>Web</a:t>
            </a:r>
            <a:r>
              <a:rPr lang="zh-CN" altLang="en-US" sz="2000" dirty="0">
                <a:latin typeface="+mn-ea"/>
                <a:ea typeface="+mn-ea"/>
              </a:rPr>
              <a:t>环境；</a:t>
            </a:r>
            <a:endParaRPr lang="zh-CN" altLang="en-US" sz="2000" dirty="0">
              <a:latin typeface="+mn-ea"/>
              <a:ea typeface="+mn-ea"/>
            </a:endParaRPr>
          </a:p>
          <a:p>
            <a:pPr>
              <a:lnSpc>
                <a:spcPct val="150000"/>
              </a:lnSpc>
            </a:pPr>
            <a:r>
              <a:rPr lang="en-US" altLang="zh-CN" sz="2000" dirty="0">
                <a:latin typeface="+mn-ea"/>
                <a:ea typeface="+mn-ea"/>
              </a:rPr>
              <a:t>Caching</a:t>
            </a:r>
            <a:r>
              <a:rPr lang="zh-CN" altLang="en-US" sz="2000" dirty="0">
                <a:latin typeface="+mn-ea"/>
                <a:ea typeface="+mn-ea"/>
              </a:rPr>
              <a:t>：用户登录后，其用户信息、拥有的角色</a:t>
            </a:r>
            <a:r>
              <a:rPr lang="en-US" altLang="zh-CN" sz="2000" dirty="0">
                <a:latin typeface="+mn-ea"/>
                <a:ea typeface="+mn-ea"/>
              </a:rPr>
              <a:t>/</a:t>
            </a:r>
            <a:r>
              <a:rPr lang="zh-CN" altLang="en-US" sz="2000" dirty="0">
                <a:latin typeface="+mn-ea"/>
                <a:ea typeface="+mn-ea"/>
              </a:rPr>
              <a:t>权限可以缓存提高效率；</a:t>
            </a:r>
            <a:endParaRPr lang="zh-CN" altLang="en-US" sz="2000" dirty="0">
              <a:latin typeface="+mn-ea"/>
              <a:ea typeface="+mn-ea"/>
            </a:endParaRPr>
          </a:p>
        </p:txBody>
      </p:sp>
      <p:sp>
        <p:nvSpPr>
          <p:cNvPr id="5" name="文本框 4"/>
          <p:cNvSpPr txBox="1"/>
          <p:nvPr/>
        </p:nvSpPr>
        <p:spPr>
          <a:xfrm>
            <a:off x="7708008" y="5848290"/>
            <a:ext cx="2238113" cy="400110"/>
          </a:xfrm>
          <a:prstGeom prst="rect">
            <a:avLst/>
          </a:prstGeom>
          <a:noFill/>
        </p:spPr>
        <p:txBody>
          <a:bodyPr wrap="none" rtlCol="0">
            <a:spAutoFit/>
          </a:bodyPr>
          <a:lstStyle/>
          <a:p>
            <a:r>
              <a:rPr lang="en-US" altLang="zh-CN" sz="2000" dirty="0"/>
              <a:t>Apache </a:t>
            </a:r>
            <a:r>
              <a:rPr lang="en-US" altLang="zh-CN" sz="2000" dirty="0" err="1"/>
              <a:t>Shiro</a:t>
            </a:r>
            <a:r>
              <a:rPr lang="zh-CN" altLang="en-US" sz="2000" dirty="0"/>
              <a:t>特性</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10.1 Web认证与授权概述</a:t>
            </a:r>
            <a:endParaRPr lang="zh-CN" altLang="en-US" b="0" kern="1800" dirty="0">
              <a:latin typeface="Times New Roman" panose="02020603050405020304"/>
            </a:endParaRPr>
          </a:p>
        </p:txBody>
      </p:sp>
      <p:sp>
        <p:nvSpPr>
          <p:cNvPr id="3" name="文本框 2"/>
          <p:cNvSpPr txBox="1"/>
          <p:nvPr/>
        </p:nvSpPr>
        <p:spPr>
          <a:xfrm>
            <a:off x="250370" y="1223784"/>
            <a:ext cx="11551105" cy="44513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     Spring Security</a:t>
            </a:r>
            <a:r>
              <a:rPr lang="zh-CN" altLang="en-US" sz="2000" dirty="0"/>
              <a:t>简介，</a:t>
            </a:r>
            <a:r>
              <a:rPr lang="zh-CN" altLang="en-US" sz="2000" dirty="0">
                <a:hlinkClick r:id="rId1" action="ppaction://hlinkfile"/>
              </a:rPr>
              <a:t>文档地址</a:t>
            </a:r>
            <a:endParaRPr lang="en-US" altLang="zh-CN" sz="2000" dirty="0"/>
          </a:p>
          <a:p>
            <a:pPr marL="109855">
              <a:lnSpc>
                <a:spcPct val="150000"/>
              </a:lnSpc>
              <a:spcBef>
                <a:spcPts val="400"/>
              </a:spcBef>
              <a:buClr>
                <a:schemeClr val="accent1"/>
              </a:buClr>
              <a:buSzPct val="68000"/>
            </a:pPr>
            <a:r>
              <a:rPr lang="en-US" altLang="zh-CN" sz="2000" dirty="0">
                <a:sym typeface="+mn-ea"/>
              </a:rPr>
              <a:t>     </a:t>
            </a:r>
            <a:r>
              <a:rPr lang="en-US" altLang="zh-CN" sz="2000" dirty="0"/>
              <a:t>Spring security </a:t>
            </a:r>
            <a:r>
              <a:rPr lang="zh-CN" altLang="en-US" sz="2000" dirty="0"/>
              <a:t>是一个强大的和高度可定制的身份验证和访问控制框架</a:t>
            </a:r>
            <a:r>
              <a:rPr lang="zh-CN" altLang="en-US" sz="2000" dirty="0">
                <a:sym typeface="+mn-ea"/>
              </a:rPr>
              <a:t>，支持</a:t>
            </a:r>
            <a:r>
              <a:rPr lang="zh-CN" altLang="en-US" sz="2000" dirty="0">
                <a:solidFill>
                  <a:srgbClr val="FF0000"/>
                </a:solidFill>
                <a:sym typeface="+mn-ea"/>
              </a:rPr>
              <a:t>身份验证、授权</a:t>
            </a:r>
            <a:r>
              <a:rPr lang="zh-CN" altLang="en-US" sz="2000" dirty="0">
                <a:sym typeface="+mn-ea"/>
              </a:rPr>
              <a:t>、以及</a:t>
            </a:r>
            <a:r>
              <a:rPr lang="zh-CN" altLang="en-US" sz="2000" dirty="0">
                <a:solidFill>
                  <a:srgbClr val="FF0000"/>
                </a:solidFill>
                <a:sym typeface="+mn-ea"/>
              </a:rPr>
              <a:t>多项安全漏洞防护</a:t>
            </a:r>
            <a:r>
              <a:rPr lang="zh-CN" altLang="en-US" sz="2000" dirty="0">
                <a:sym typeface="+mn-ea"/>
              </a:rPr>
              <a:t>。</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身份验证方式包括：</a:t>
            </a:r>
            <a:r>
              <a:rPr sz="2000" dirty="0">
                <a:sym typeface="+mn-ea"/>
              </a:rPr>
              <a:t>Username and Password </a:t>
            </a:r>
            <a:r>
              <a:rPr lang="zh-CN" altLang="en-US" sz="2000" dirty="0">
                <a:sym typeface="+mn-ea"/>
              </a:rPr>
              <a:t>、OAuth 2.0 Login、</a:t>
            </a:r>
            <a:r>
              <a:rPr lang="en-US" altLang="zh-CN" sz="2000" dirty="0">
                <a:sym typeface="+mn-ea"/>
              </a:rPr>
              <a:t>Remember-Me</a:t>
            </a:r>
            <a:r>
              <a:rPr lang="zh-CN" altLang="en-US" sz="2000" dirty="0">
                <a:sym typeface="+mn-ea"/>
              </a:rPr>
              <a:t>型用户身份验证、</a:t>
            </a:r>
            <a:r>
              <a:rPr lang="en-US" altLang="zh-CN" sz="2000" dirty="0">
                <a:sym typeface="+mn-ea"/>
              </a:rPr>
              <a:t>CAS</a:t>
            </a:r>
            <a:r>
              <a:rPr lang="zh-CN" altLang="en-US" sz="2000" dirty="0">
                <a:sym typeface="+mn-ea"/>
              </a:rPr>
              <a:t>用户身份验证、</a:t>
            </a:r>
            <a:r>
              <a:rPr lang="en-US" altLang="zh-CN" sz="2000" dirty="0">
                <a:sym typeface="+mn-ea"/>
              </a:rPr>
              <a:t>X.509</a:t>
            </a:r>
            <a:r>
              <a:rPr lang="zh-CN" altLang="en-US" sz="2000" dirty="0">
                <a:sym typeface="+mn-ea"/>
              </a:rPr>
              <a:t>用户身份验证等</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授权方式包括：角色权限、</a:t>
            </a:r>
            <a:r>
              <a:rPr lang="zh-CN" altLang="en-US" sz="2000" dirty="0"/>
              <a:t>通过表达式控制</a:t>
            </a:r>
            <a:r>
              <a:rPr lang="en-US" altLang="zh-CN" sz="2000" dirty="0"/>
              <a:t>URL</a:t>
            </a:r>
            <a:r>
              <a:rPr lang="zh-CN" altLang="en-US" sz="2000" dirty="0"/>
              <a:t>权限以及方法权限等、基于</a:t>
            </a:r>
            <a:r>
              <a:rPr lang="en-US" altLang="zh-CN" sz="2000" dirty="0"/>
              <a:t>ACL</a:t>
            </a:r>
            <a:r>
              <a:rPr lang="zh-CN" altLang="en-US" sz="2000" dirty="0"/>
              <a:t>的领域对象安全等特性</a:t>
            </a:r>
            <a:endParaRPr lang="en-US" altLang="zh-CN" sz="2000" dirty="0"/>
          </a:p>
          <a:p>
            <a:pPr marL="109855">
              <a:lnSpc>
                <a:spcPct val="150000"/>
              </a:lnSpc>
              <a:spcBef>
                <a:spcPts val="400"/>
              </a:spcBef>
              <a:buClr>
                <a:schemeClr val="accent1"/>
              </a:buClr>
              <a:buSzPct val="68000"/>
            </a:pPr>
            <a:r>
              <a:rPr lang="en-US" altLang="zh-CN" sz="2000" dirty="0"/>
              <a:t>      </a:t>
            </a:r>
            <a:r>
              <a:rPr lang="zh-CN" altLang="en-US" sz="2000" dirty="0"/>
              <a:t>安全漏洞防护包括：</a:t>
            </a:r>
            <a:r>
              <a:rPr lang="en-US" altLang="zh-CN" sz="2000" dirty="0"/>
              <a:t>CSRF</a:t>
            </a:r>
            <a:r>
              <a:rPr lang="zh-CN" altLang="en-US" sz="2000" dirty="0"/>
              <a:t>（跨域请求伪造）防护、</a:t>
            </a:r>
            <a:r>
              <a:rPr lang="en-US" altLang="zh-CN" sz="2000" dirty="0" err="1"/>
              <a:t>xss</a:t>
            </a:r>
            <a:r>
              <a:rPr lang="zh-CN" altLang="en-US" sz="2000" dirty="0"/>
              <a:t>攻击防护以及其它一些</a:t>
            </a:r>
            <a:r>
              <a:rPr lang="en-US" altLang="zh-CN" sz="2000" dirty="0"/>
              <a:t>HTTP</a:t>
            </a:r>
            <a:r>
              <a:rPr lang="zh-CN" altLang="en-US" sz="2000" dirty="0"/>
              <a:t>响应报头安全措施。</a:t>
            </a:r>
            <a:endParaRPr lang="en-US" altLang="zh-CN" sz="2000" dirty="0">
              <a:sym typeface="+mn-ea"/>
            </a:endParaRPr>
          </a:p>
        </p:txBody>
      </p:sp>
    </p:spTree>
  </p:cSld>
  <p:clrMapOvr>
    <a:masterClrMapping/>
  </p:clrMapOvr>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7907</Words>
  <Application>WPS 文字</Application>
  <PresentationFormat>宽屏</PresentationFormat>
  <Paragraphs>597</Paragraphs>
  <Slides>51</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51</vt:i4>
      </vt:variant>
    </vt:vector>
  </HeadingPairs>
  <TitlesOfParts>
    <vt:vector size="72"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Times New Roman</vt:lpstr>
      <vt:lpstr>Arial Bold</vt:lpstr>
      <vt:lpstr>微软雅黑</vt:lpstr>
      <vt:lpstr>汉仪旗黑</vt:lpstr>
      <vt:lpstr>微软雅黑</vt:lpstr>
      <vt:lpstr>Helvetica Neue</vt:lpstr>
      <vt:lpstr>苹方-简</vt:lpstr>
      <vt:lpstr>宋体</vt:lpstr>
      <vt:lpstr>Arial Unicode MS</vt:lpstr>
      <vt:lpstr>Office 主题</vt:lpstr>
      <vt:lpstr>PowerPoint 演示文稿</vt:lpstr>
      <vt:lpstr>第11章 Web认证与授权框架</vt:lpstr>
      <vt:lpstr>11.1 Web认证与授权概述</vt:lpstr>
      <vt:lpstr>11.1 Web认证与授权概述</vt:lpstr>
      <vt:lpstr>11.1 Web认证与授权概述</vt:lpstr>
      <vt:lpstr>11.1 Web认证与授权概述</vt:lpstr>
      <vt:lpstr>11.1 Web认证与授权概述</vt:lpstr>
      <vt:lpstr>11.1 Web认证与授权概述</vt:lpstr>
      <vt:lpstr>11.1 Web认证与授权概述</vt:lpstr>
      <vt:lpstr>11.1 Web认证与授权概述</vt:lpstr>
      <vt:lpstr>11.1 Web认证与授权概述</vt:lpstr>
      <vt:lpstr>11.1 Web认证与授权概述</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11.2 Spring Security框架实践</vt:lpstr>
      <vt:lpstr>11.3 OAuth 2.0认证</vt:lpstr>
      <vt:lpstr>11.3 OAuth 2.0认证</vt:lpstr>
      <vt:lpstr>11.3 OAuth 2.0认证</vt:lpstr>
      <vt:lpstr>11.3 OAuth 2.0认证</vt:lpstr>
      <vt:lpstr>11.3 OAuth 2.0认证</vt:lpstr>
      <vt:lpstr>11.3 OAuth 2.0认证</vt:lpstr>
      <vt:lpstr>11.3 OAuth 2.0认证</vt:lpstr>
      <vt:lpstr>11.3 OAuth 2.0认证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646</cp:revision>
  <dcterms:created xsi:type="dcterms:W3CDTF">2022-11-30T12:00:44Z</dcterms:created>
  <dcterms:modified xsi:type="dcterms:W3CDTF">2022-11-30T12:00:44Z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634DDEC65A1CA84AEC45876327F2F369</vt:lpwstr>
  </property>
</Properties>
</file>